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73" r:id="rId2"/>
    <p:sldId id="274" r:id="rId3"/>
    <p:sldId id="275" r:id="rId4"/>
    <p:sldId id="256" r:id="rId5"/>
    <p:sldId id="257" r:id="rId6"/>
    <p:sldId id="259" r:id="rId7"/>
    <p:sldId id="268" r:id="rId8"/>
    <p:sldId id="269" r:id="rId9"/>
    <p:sldId id="270" r:id="rId10"/>
    <p:sldId id="272" r:id="rId11"/>
    <p:sldId id="260" r:id="rId12"/>
    <p:sldId id="261" r:id="rId13"/>
    <p:sldId id="262" r:id="rId14"/>
    <p:sldId id="263" r:id="rId15"/>
    <p:sldId id="264" r:id="rId16"/>
    <p:sldId id="265" r:id="rId17"/>
    <p:sldId id="266" r:id="rId18"/>
    <p:sldId id="267" r:id="rId19"/>
  </p:sldIdLst>
  <p:sldSz cx="18288000" cy="10287000"/>
  <p:notesSz cx="6858000" cy="9144000"/>
  <p:embeddedFontLst>
    <p:embeddedFont>
      <p:font typeface="Poppins Bold" panose="020B0604020202020204" charset="0"/>
      <p:regular r:id="rId20"/>
    </p:embeddedFont>
    <p:embeddedFont>
      <p:font typeface="Poppins Light" panose="020B0604020202020204" charset="0"/>
      <p:regular r:id="rId21"/>
    </p:embeddedFont>
    <p:embeddedFont>
      <p:font typeface="Calibri" panose="020F0502020204030204" pitchFamily="34" charset="0"/>
      <p:regular r:id="rId22"/>
      <p:bold r:id="rId23"/>
      <p:italic r:id="rId24"/>
      <p:boldItalic r:id="rId25"/>
    </p:embeddedFont>
    <p:embeddedFont>
      <p:font typeface="Poppins Light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474" y="-63"/>
      </p:cViewPr>
      <p:guideLst>
        <p:guide orient="horz" pos="2136"/>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ew Developer? You Should Learn Git Tod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6" y="0"/>
            <a:ext cx="18312245"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5479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p:nvPr/>
        </p:nvPicPr>
        <p:blipFill rotWithShape="1">
          <a:blip r:embed="rId2"/>
          <a:srcRect t="26977" r="62641" b="52825"/>
          <a:stretch/>
        </p:blipFill>
        <p:spPr bwMode="auto">
          <a:xfrm>
            <a:off x="838200" y="2566484"/>
            <a:ext cx="6170930" cy="195973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53640926-AAD7-44D8-BBD7-CCE9431645EC}">
              <a14:shadowObscured xmlns:a14="http://schemas.microsoft.com/office/drawing/2010/main"/>
            </a:ext>
          </a:extLst>
        </p:spPr>
      </p:pic>
      <p:pic>
        <p:nvPicPr>
          <p:cNvPr id="4" name="Рисунок 3"/>
          <p:cNvPicPr/>
          <p:nvPr/>
        </p:nvPicPr>
        <p:blipFill>
          <a:blip r:embed="rId3"/>
          <a:stretch>
            <a:fillRect/>
          </a:stretch>
        </p:blipFill>
        <p:spPr>
          <a:xfrm>
            <a:off x="838200" y="5372100"/>
            <a:ext cx="11101345" cy="336645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17838078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grpSp>
        <p:nvGrpSpPr>
          <p:cNvPr id="3" name="Group 3"/>
          <p:cNvGrpSpPr/>
          <p:nvPr/>
        </p:nvGrpSpPr>
        <p:grpSpPr>
          <a:xfrm>
            <a:off x="-1271805" y="-514422"/>
            <a:ext cx="20831610" cy="11315844"/>
            <a:chOff x="0" y="0"/>
            <a:chExt cx="5486514" cy="2980305"/>
          </a:xfrm>
        </p:grpSpPr>
        <p:sp>
          <p:nvSpPr>
            <p:cNvPr id="4" name="Freeform 4"/>
            <p:cNvSpPr/>
            <p:nvPr/>
          </p:nvSpPr>
          <p:spPr>
            <a:xfrm>
              <a:off x="0" y="0"/>
              <a:ext cx="5486514" cy="2980305"/>
            </a:xfrm>
            <a:custGeom>
              <a:avLst/>
              <a:gdLst/>
              <a:ahLst/>
              <a:cxnLst/>
              <a:rect l="l" t="t" r="r" b="b"/>
              <a:pathLst>
                <a:path w="5486514" h="2980305">
                  <a:moveTo>
                    <a:pt x="0" y="0"/>
                  </a:moveTo>
                  <a:lnTo>
                    <a:pt x="5486514" y="0"/>
                  </a:lnTo>
                  <a:lnTo>
                    <a:pt x="5486514" y="2980305"/>
                  </a:lnTo>
                  <a:lnTo>
                    <a:pt x="0" y="2980305"/>
                  </a:lnTo>
                  <a:close/>
                </a:path>
              </a:pathLst>
            </a:custGeom>
            <a:solidFill>
              <a:srgbClr val="1F4F74">
                <a:alpha val="71765"/>
              </a:srgbClr>
            </a:solidFill>
          </p:spPr>
        </p:sp>
        <p:sp>
          <p:nvSpPr>
            <p:cNvPr id="5" name="TextBox 5"/>
            <p:cNvSpPr txBox="1"/>
            <p:nvPr/>
          </p:nvSpPr>
          <p:spPr>
            <a:xfrm>
              <a:off x="0" y="-38100"/>
              <a:ext cx="5486514" cy="3018405"/>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484632" y="5058612"/>
            <a:ext cx="10185947" cy="2342472"/>
          </a:xfrm>
          <a:prstGeom prst="rect">
            <a:avLst/>
          </a:prstGeom>
        </p:spPr>
        <p:txBody>
          <a:bodyPr lIns="0" tIns="0" rIns="0" bIns="0" rtlCol="0" anchor="t">
            <a:spAutoFit/>
          </a:bodyPr>
          <a:lstStyle/>
          <a:p>
            <a:pPr>
              <a:lnSpc>
                <a:spcPts val="9267"/>
              </a:lnSpc>
            </a:pPr>
            <a:r>
              <a:rPr lang="en-US" sz="7920" dirty="0">
                <a:solidFill>
                  <a:srgbClr val="FFFFFF"/>
                </a:solidFill>
                <a:latin typeface="Poppins Light Bold"/>
              </a:rPr>
              <a:t>Human Resource Management</a:t>
            </a:r>
          </a:p>
        </p:txBody>
      </p:sp>
      <p:sp>
        <p:nvSpPr>
          <p:cNvPr id="7" name="AutoShape 7"/>
          <p:cNvSpPr/>
          <p:nvPr/>
        </p:nvSpPr>
        <p:spPr>
          <a:xfrm>
            <a:off x="-355231" y="7822586"/>
            <a:ext cx="10428295" cy="0"/>
          </a:xfrm>
          <a:prstGeom prst="line">
            <a:avLst/>
          </a:prstGeom>
          <a:ln w="38100" cap="flat">
            <a:solidFill>
              <a:srgbClr val="FFFFFF"/>
            </a:solidFill>
            <a:prstDash val="solid"/>
            <a:headEnd type="none" w="sm" len="sm"/>
            <a:tailEnd type="none" w="sm" len="sm"/>
          </a:ln>
        </p:spPr>
      </p:sp>
      <p:sp>
        <p:nvSpPr>
          <p:cNvPr id="8" name="Freeform 8"/>
          <p:cNvSpPr/>
          <p:nvPr/>
        </p:nvSpPr>
        <p:spPr>
          <a:xfrm>
            <a:off x="9647666" y="7397189"/>
            <a:ext cx="850795" cy="850795"/>
          </a:xfrm>
          <a:custGeom>
            <a:avLst/>
            <a:gdLst/>
            <a:ahLst/>
            <a:cxnLst/>
            <a:rect l="l" t="t" r="r" b="b"/>
            <a:pathLst>
              <a:path w="850795" h="850795">
                <a:moveTo>
                  <a:pt x="0" y="0"/>
                </a:moveTo>
                <a:lnTo>
                  <a:pt x="850795" y="0"/>
                </a:lnTo>
                <a:lnTo>
                  <a:pt x="850795" y="850795"/>
                </a:lnTo>
                <a:lnTo>
                  <a:pt x="0" y="850795"/>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19674" y="2613488"/>
            <a:ext cx="2845615" cy="28456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7B9C"/>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894429" y="2613488"/>
            <a:ext cx="2845615" cy="2845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7B9C"/>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547956" y="2613488"/>
            <a:ext cx="2845615" cy="284561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7B9C"/>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6936105" y="5733584"/>
            <a:ext cx="4412755" cy="629118"/>
          </a:xfrm>
          <a:prstGeom prst="rect">
            <a:avLst/>
          </a:prstGeom>
        </p:spPr>
        <p:txBody>
          <a:bodyPr lIns="0" tIns="0" rIns="0" bIns="0" rtlCol="0" anchor="t">
            <a:spAutoFit/>
          </a:bodyPr>
          <a:lstStyle/>
          <a:p>
            <a:pPr algn="ctr">
              <a:lnSpc>
                <a:spcPts val="5146"/>
              </a:lnSpc>
            </a:pPr>
            <a:r>
              <a:rPr lang="en-US" sz="3675">
                <a:solidFill>
                  <a:srgbClr val="1F4F74"/>
                </a:solidFill>
                <a:latin typeface="Poppins Bold"/>
              </a:rPr>
              <a:t>No More Paper</a:t>
            </a:r>
          </a:p>
        </p:txBody>
      </p:sp>
      <p:sp>
        <p:nvSpPr>
          <p:cNvPr id="12" name="TextBox 12"/>
          <p:cNvSpPr txBox="1"/>
          <p:nvPr/>
        </p:nvSpPr>
        <p:spPr>
          <a:xfrm>
            <a:off x="12110859" y="5733584"/>
            <a:ext cx="4412755" cy="629118"/>
          </a:xfrm>
          <a:prstGeom prst="rect">
            <a:avLst/>
          </a:prstGeom>
        </p:spPr>
        <p:txBody>
          <a:bodyPr lIns="0" tIns="0" rIns="0" bIns="0" rtlCol="0" anchor="t">
            <a:spAutoFit/>
          </a:bodyPr>
          <a:lstStyle/>
          <a:p>
            <a:pPr algn="ctr">
              <a:lnSpc>
                <a:spcPts val="5146"/>
              </a:lnSpc>
            </a:pPr>
            <a:r>
              <a:rPr lang="en-US" sz="3675">
                <a:solidFill>
                  <a:srgbClr val="1F4F74"/>
                </a:solidFill>
                <a:latin typeface="Poppins Bold"/>
              </a:rPr>
              <a:t>Better Admin</a:t>
            </a:r>
          </a:p>
        </p:txBody>
      </p:sp>
      <p:sp>
        <p:nvSpPr>
          <p:cNvPr id="13" name="TextBox 13"/>
          <p:cNvSpPr txBox="1"/>
          <p:nvPr/>
        </p:nvSpPr>
        <p:spPr>
          <a:xfrm>
            <a:off x="1764386" y="5733584"/>
            <a:ext cx="4412755" cy="629118"/>
          </a:xfrm>
          <a:prstGeom prst="rect">
            <a:avLst/>
          </a:prstGeom>
        </p:spPr>
        <p:txBody>
          <a:bodyPr lIns="0" tIns="0" rIns="0" bIns="0" rtlCol="0" anchor="t">
            <a:spAutoFit/>
          </a:bodyPr>
          <a:lstStyle/>
          <a:p>
            <a:pPr algn="ctr">
              <a:lnSpc>
                <a:spcPts val="5146"/>
              </a:lnSpc>
            </a:pPr>
            <a:r>
              <a:rPr lang="en-US" sz="3675">
                <a:solidFill>
                  <a:srgbClr val="1F4F74"/>
                </a:solidFill>
                <a:latin typeface="Poppins Bold"/>
              </a:rPr>
              <a:t>Standardizing</a:t>
            </a:r>
          </a:p>
        </p:txBody>
      </p:sp>
      <p:sp>
        <p:nvSpPr>
          <p:cNvPr id="14" name="TextBox 14"/>
          <p:cNvSpPr txBox="1"/>
          <p:nvPr/>
        </p:nvSpPr>
        <p:spPr>
          <a:xfrm>
            <a:off x="7287035" y="6548009"/>
            <a:ext cx="3710894" cy="744504"/>
          </a:xfrm>
          <a:prstGeom prst="rect">
            <a:avLst/>
          </a:prstGeom>
        </p:spPr>
        <p:txBody>
          <a:bodyPr lIns="0" tIns="0" rIns="0" bIns="0" rtlCol="0" anchor="t">
            <a:spAutoFit/>
          </a:bodyPr>
          <a:lstStyle/>
          <a:p>
            <a:pPr algn="ctr">
              <a:lnSpc>
                <a:spcPts val="3064"/>
              </a:lnSpc>
            </a:pPr>
            <a:r>
              <a:rPr lang="en-US" sz="2188">
                <a:solidFill>
                  <a:srgbClr val="447B9C"/>
                </a:solidFill>
                <a:latin typeface="Poppins Light Bold"/>
              </a:rPr>
              <a:t>Uniform standards help get rid of paper records</a:t>
            </a:r>
          </a:p>
        </p:txBody>
      </p:sp>
      <p:sp>
        <p:nvSpPr>
          <p:cNvPr id="15" name="TextBox 15"/>
          <p:cNvSpPr txBox="1"/>
          <p:nvPr/>
        </p:nvSpPr>
        <p:spPr>
          <a:xfrm>
            <a:off x="12461790" y="6548009"/>
            <a:ext cx="3710894" cy="744504"/>
          </a:xfrm>
          <a:prstGeom prst="rect">
            <a:avLst/>
          </a:prstGeom>
        </p:spPr>
        <p:txBody>
          <a:bodyPr lIns="0" tIns="0" rIns="0" bIns="0" rtlCol="0" anchor="t">
            <a:spAutoFit/>
          </a:bodyPr>
          <a:lstStyle/>
          <a:p>
            <a:pPr algn="ctr">
              <a:lnSpc>
                <a:spcPts val="3064"/>
              </a:lnSpc>
            </a:pPr>
            <a:r>
              <a:rPr lang="en-US" sz="2188">
                <a:solidFill>
                  <a:srgbClr val="447B9C"/>
                </a:solidFill>
                <a:latin typeface="Poppins Light Bold"/>
              </a:rPr>
              <a:t>Uniform standards help get rid of paper records</a:t>
            </a:r>
          </a:p>
        </p:txBody>
      </p:sp>
      <p:sp>
        <p:nvSpPr>
          <p:cNvPr id="16" name="TextBox 16"/>
          <p:cNvSpPr txBox="1"/>
          <p:nvPr/>
        </p:nvSpPr>
        <p:spPr>
          <a:xfrm>
            <a:off x="2115316" y="6548009"/>
            <a:ext cx="3710894" cy="1125504"/>
          </a:xfrm>
          <a:prstGeom prst="rect">
            <a:avLst/>
          </a:prstGeom>
        </p:spPr>
        <p:txBody>
          <a:bodyPr lIns="0" tIns="0" rIns="0" bIns="0" rtlCol="0" anchor="t">
            <a:spAutoFit/>
          </a:bodyPr>
          <a:lstStyle/>
          <a:p>
            <a:pPr algn="ctr">
              <a:lnSpc>
                <a:spcPts val="3064"/>
              </a:lnSpc>
            </a:pPr>
            <a:r>
              <a:rPr lang="en-US" sz="2188">
                <a:solidFill>
                  <a:srgbClr val="447B9C"/>
                </a:solidFill>
                <a:latin typeface="Poppins Light Bold"/>
              </a:rPr>
              <a:t>The software helps in standardizing HR management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20658" y="2531715"/>
            <a:ext cx="2845615" cy="28456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7B9C"/>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048939" y="2531715"/>
            <a:ext cx="2845615" cy="2845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7B9C"/>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9437088" y="5651811"/>
            <a:ext cx="4412755" cy="629118"/>
          </a:xfrm>
          <a:prstGeom prst="rect">
            <a:avLst/>
          </a:prstGeom>
        </p:spPr>
        <p:txBody>
          <a:bodyPr lIns="0" tIns="0" rIns="0" bIns="0" rtlCol="0" anchor="t">
            <a:spAutoFit/>
          </a:bodyPr>
          <a:lstStyle/>
          <a:p>
            <a:pPr algn="ctr">
              <a:lnSpc>
                <a:spcPts val="5146"/>
              </a:lnSpc>
            </a:pPr>
            <a:r>
              <a:rPr lang="en-US" sz="3675">
                <a:solidFill>
                  <a:srgbClr val="1F4F74"/>
                </a:solidFill>
                <a:latin typeface="Poppins Bold"/>
              </a:rPr>
              <a:t>Data-Base</a:t>
            </a:r>
          </a:p>
        </p:txBody>
      </p:sp>
      <p:sp>
        <p:nvSpPr>
          <p:cNvPr id="9" name="TextBox 9"/>
          <p:cNvSpPr txBox="1"/>
          <p:nvPr/>
        </p:nvSpPr>
        <p:spPr>
          <a:xfrm>
            <a:off x="4265369" y="5651811"/>
            <a:ext cx="4412755" cy="629118"/>
          </a:xfrm>
          <a:prstGeom prst="rect">
            <a:avLst/>
          </a:prstGeom>
        </p:spPr>
        <p:txBody>
          <a:bodyPr lIns="0" tIns="0" rIns="0" bIns="0" rtlCol="0" anchor="t">
            <a:spAutoFit/>
          </a:bodyPr>
          <a:lstStyle/>
          <a:p>
            <a:pPr algn="ctr">
              <a:lnSpc>
                <a:spcPts val="5146"/>
              </a:lnSpc>
            </a:pPr>
            <a:r>
              <a:rPr lang="en-US" sz="3675">
                <a:solidFill>
                  <a:srgbClr val="1F4F74"/>
                </a:solidFill>
                <a:latin typeface="Poppins Bold"/>
              </a:rPr>
              <a:t>Record Keeping</a:t>
            </a:r>
          </a:p>
        </p:txBody>
      </p:sp>
      <p:sp>
        <p:nvSpPr>
          <p:cNvPr id="10" name="TextBox 10"/>
          <p:cNvSpPr txBox="1"/>
          <p:nvPr/>
        </p:nvSpPr>
        <p:spPr>
          <a:xfrm>
            <a:off x="9264300" y="6466235"/>
            <a:ext cx="4758331" cy="1289050"/>
          </a:xfrm>
          <a:prstGeom prst="rect">
            <a:avLst/>
          </a:prstGeom>
        </p:spPr>
        <p:txBody>
          <a:bodyPr lIns="0" tIns="0" rIns="0" bIns="0" rtlCol="0" anchor="t">
            <a:spAutoFit/>
          </a:bodyPr>
          <a:lstStyle/>
          <a:p>
            <a:pPr algn="ctr">
              <a:lnSpc>
                <a:spcPts val="3499"/>
              </a:lnSpc>
            </a:pPr>
            <a:r>
              <a:rPr lang="en-US" sz="2499">
                <a:solidFill>
                  <a:srgbClr val="447B9C"/>
                </a:solidFill>
                <a:latin typeface="Poppins Light Bold"/>
              </a:rPr>
              <a:t>Database management preserves and organizes all human resource data</a:t>
            </a:r>
          </a:p>
        </p:txBody>
      </p:sp>
      <p:sp>
        <p:nvSpPr>
          <p:cNvPr id="11" name="TextBox 11"/>
          <p:cNvSpPr txBox="1"/>
          <p:nvPr/>
        </p:nvSpPr>
        <p:spPr>
          <a:xfrm>
            <a:off x="4780348" y="6447185"/>
            <a:ext cx="3382798" cy="864987"/>
          </a:xfrm>
          <a:prstGeom prst="rect">
            <a:avLst/>
          </a:prstGeom>
        </p:spPr>
        <p:txBody>
          <a:bodyPr lIns="0" tIns="0" rIns="0" bIns="0" rtlCol="0" anchor="t">
            <a:spAutoFit/>
          </a:bodyPr>
          <a:lstStyle/>
          <a:p>
            <a:pPr algn="ctr">
              <a:lnSpc>
                <a:spcPts val="3504"/>
              </a:lnSpc>
            </a:pPr>
            <a:r>
              <a:rPr lang="en-US" sz="2503">
                <a:solidFill>
                  <a:srgbClr val="447B9C"/>
                </a:solidFill>
                <a:latin typeface="Poppins Light Bold"/>
              </a:rPr>
              <a:t>Maintenance of proper records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40258" y="4401208"/>
            <a:ext cx="1811907" cy="1811907"/>
          </a:xfrm>
          <a:custGeom>
            <a:avLst/>
            <a:gdLst/>
            <a:ahLst/>
            <a:cxnLst/>
            <a:rect l="l" t="t" r="r" b="b"/>
            <a:pathLst>
              <a:path w="1811907" h="1811907">
                <a:moveTo>
                  <a:pt x="0" y="0"/>
                </a:moveTo>
                <a:lnTo>
                  <a:pt x="1811907" y="0"/>
                </a:lnTo>
                <a:lnTo>
                  <a:pt x="1811907" y="1811907"/>
                </a:lnTo>
                <a:lnTo>
                  <a:pt x="0" y="181190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3092520" y="6635142"/>
            <a:ext cx="5507381" cy="1333685"/>
          </a:xfrm>
          <a:prstGeom prst="rect">
            <a:avLst/>
          </a:prstGeom>
        </p:spPr>
        <p:txBody>
          <a:bodyPr lIns="0" tIns="0" rIns="0" bIns="0" rtlCol="0" anchor="t">
            <a:spAutoFit/>
          </a:bodyPr>
          <a:lstStyle/>
          <a:p>
            <a:pPr algn="ctr">
              <a:lnSpc>
                <a:spcPts val="3576"/>
              </a:lnSpc>
            </a:pPr>
            <a:r>
              <a:rPr lang="en-US" sz="2794">
                <a:solidFill>
                  <a:srgbClr val="1F4F74"/>
                </a:solidFill>
                <a:latin typeface="Poppins Light Bold"/>
              </a:rPr>
              <a:t>Database management techniques aid in cross-referencing.</a:t>
            </a:r>
          </a:p>
        </p:txBody>
      </p:sp>
      <p:sp>
        <p:nvSpPr>
          <p:cNvPr id="4" name="TextBox 4"/>
          <p:cNvSpPr txBox="1"/>
          <p:nvPr/>
        </p:nvSpPr>
        <p:spPr>
          <a:xfrm>
            <a:off x="10179084" y="6635142"/>
            <a:ext cx="5016395" cy="1333685"/>
          </a:xfrm>
          <a:prstGeom prst="rect">
            <a:avLst/>
          </a:prstGeom>
        </p:spPr>
        <p:txBody>
          <a:bodyPr lIns="0" tIns="0" rIns="0" bIns="0" rtlCol="0" anchor="t">
            <a:spAutoFit/>
          </a:bodyPr>
          <a:lstStyle/>
          <a:p>
            <a:pPr algn="ctr">
              <a:lnSpc>
                <a:spcPts val="3576"/>
              </a:lnSpc>
            </a:pPr>
            <a:r>
              <a:rPr lang="en-US" sz="2794">
                <a:solidFill>
                  <a:srgbClr val="1F4F74"/>
                </a:solidFill>
                <a:latin typeface="Poppins Light Bold"/>
              </a:rPr>
              <a:t>Patient research and documents well organized in consulting</a:t>
            </a:r>
          </a:p>
        </p:txBody>
      </p:sp>
      <p:sp>
        <p:nvSpPr>
          <p:cNvPr id="5" name="TextBox 5"/>
          <p:cNvSpPr txBox="1"/>
          <p:nvPr/>
        </p:nvSpPr>
        <p:spPr>
          <a:xfrm>
            <a:off x="1745484" y="1361248"/>
            <a:ext cx="6854417" cy="1825027"/>
          </a:xfrm>
          <a:prstGeom prst="rect">
            <a:avLst/>
          </a:prstGeom>
        </p:spPr>
        <p:txBody>
          <a:bodyPr lIns="0" tIns="0" rIns="0" bIns="0" rtlCol="0" anchor="t">
            <a:spAutoFit/>
          </a:bodyPr>
          <a:lstStyle/>
          <a:p>
            <a:pPr>
              <a:lnSpc>
                <a:spcPts val="7287"/>
              </a:lnSpc>
            </a:pPr>
            <a:r>
              <a:rPr lang="en-US" sz="5649">
                <a:solidFill>
                  <a:srgbClr val="1F4F74"/>
                </a:solidFill>
                <a:latin typeface="Poppins Bold"/>
              </a:rPr>
              <a:t>Keep a Proper Database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AutoShape 3"/>
          <p:cNvSpPr/>
          <p:nvPr/>
        </p:nvSpPr>
        <p:spPr>
          <a:xfrm>
            <a:off x="-355231" y="7822586"/>
            <a:ext cx="10428295" cy="0"/>
          </a:xfrm>
          <a:prstGeom prst="line">
            <a:avLst/>
          </a:prstGeom>
          <a:ln w="38100" cap="flat">
            <a:solidFill>
              <a:srgbClr val="FFFFFF"/>
            </a:solidFill>
            <a:prstDash val="solid"/>
            <a:headEnd type="none" w="sm" len="sm"/>
            <a:tailEnd type="none" w="sm" len="sm"/>
          </a:ln>
        </p:spPr>
      </p:sp>
      <p:sp>
        <p:nvSpPr>
          <p:cNvPr id="4" name="Freeform 4"/>
          <p:cNvSpPr/>
          <p:nvPr/>
        </p:nvSpPr>
        <p:spPr>
          <a:xfrm>
            <a:off x="9647666" y="7397189"/>
            <a:ext cx="850795" cy="850795"/>
          </a:xfrm>
          <a:custGeom>
            <a:avLst/>
            <a:gdLst/>
            <a:ahLst/>
            <a:cxnLst/>
            <a:rect l="l" t="t" r="r" b="b"/>
            <a:pathLst>
              <a:path w="850795" h="850795">
                <a:moveTo>
                  <a:pt x="0" y="0"/>
                </a:moveTo>
                <a:lnTo>
                  <a:pt x="850795" y="0"/>
                </a:lnTo>
                <a:lnTo>
                  <a:pt x="850795" y="850795"/>
                </a:lnTo>
                <a:lnTo>
                  <a:pt x="0" y="850795"/>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TextBox 5"/>
          <p:cNvSpPr txBox="1"/>
          <p:nvPr/>
        </p:nvSpPr>
        <p:spPr>
          <a:xfrm>
            <a:off x="2484632" y="5058612"/>
            <a:ext cx="13131863" cy="2342472"/>
          </a:xfrm>
          <a:prstGeom prst="rect">
            <a:avLst/>
          </a:prstGeom>
        </p:spPr>
        <p:txBody>
          <a:bodyPr lIns="0" tIns="0" rIns="0" bIns="0" rtlCol="0" anchor="t">
            <a:spAutoFit/>
          </a:bodyPr>
          <a:lstStyle/>
          <a:p>
            <a:pPr>
              <a:lnSpc>
                <a:spcPts val="9267"/>
              </a:lnSpc>
            </a:pPr>
            <a:r>
              <a:rPr lang="en-US" sz="7920">
                <a:solidFill>
                  <a:srgbClr val="FFFFFF"/>
                </a:solidFill>
                <a:latin typeface="Poppins Light Bold"/>
              </a:rPr>
              <a:t>Financial Management and Record Advantages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94663" y="1425545"/>
            <a:ext cx="8192615" cy="1405357"/>
          </a:xfrm>
          <a:prstGeom prst="rect">
            <a:avLst/>
          </a:prstGeom>
        </p:spPr>
        <p:txBody>
          <a:bodyPr lIns="0" tIns="0" rIns="0" bIns="0" rtlCol="0" anchor="t">
            <a:spAutoFit/>
          </a:bodyPr>
          <a:lstStyle/>
          <a:p>
            <a:pPr>
              <a:lnSpc>
                <a:spcPts val="5522"/>
              </a:lnSpc>
            </a:pPr>
            <a:r>
              <a:rPr lang="en-US" sz="4564">
                <a:solidFill>
                  <a:srgbClr val="1F4F74"/>
                </a:solidFill>
                <a:latin typeface="Poppins Bold"/>
              </a:rPr>
              <a:t>Financial Management and Record Advantages</a:t>
            </a:r>
          </a:p>
        </p:txBody>
      </p:sp>
      <p:sp>
        <p:nvSpPr>
          <p:cNvPr id="3" name="TextBox 3"/>
          <p:cNvSpPr txBox="1"/>
          <p:nvPr/>
        </p:nvSpPr>
        <p:spPr>
          <a:xfrm>
            <a:off x="799573" y="3441146"/>
            <a:ext cx="9770718" cy="4795059"/>
          </a:xfrm>
          <a:prstGeom prst="rect">
            <a:avLst/>
          </a:prstGeom>
        </p:spPr>
        <p:txBody>
          <a:bodyPr lIns="0" tIns="0" rIns="0" bIns="0" rtlCol="0" anchor="t">
            <a:spAutoFit/>
          </a:bodyPr>
          <a:lstStyle/>
          <a:p>
            <a:pPr marL="661269" lvl="1" indent="-330634">
              <a:lnSpc>
                <a:spcPts val="5513"/>
              </a:lnSpc>
              <a:buFont typeface="Arial"/>
              <a:buChar char="•"/>
            </a:pPr>
            <a:r>
              <a:rPr lang="en-US" sz="3062">
                <a:solidFill>
                  <a:srgbClr val="447B9C"/>
                </a:solidFill>
                <a:latin typeface="Poppins Light"/>
              </a:rPr>
              <a:t>Links with Inventory Management</a:t>
            </a:r>
          </a:p>
          <a:p>
            <a:pPr marL="661269" lvl="1" indent="-330634">
              <a:lnSpc>
                <a:spcPts val="5513"/>
              </a:lnSpc>
              <a:buFont typeface="Arial"/>
              <a:buChar char="•"/>
            </a:pPr>
            <a:r>
              <a:rPr lang="en-US" sz="3062">
                <a:solidFill>
                  <a:srgbClr val="447B9C"/>
                </a:solidFill>
                <a:latin typeface="Poppins Light"/>
              </a:rPr>
              <a:t>Timely procurement</a:t>
            </a:r>
          </a:p>
          <a:p>
            <a:pPr marL="661269" lvl="1" indent="-330634">
              <a:lnSpc>
                <a:spcPts val="5513"/>
              </a:lnSpc>
              <a:buFont typeface="Arial"/>
              <a:buChar char="•"/>
            </a:pPr>
            <a:r>
              <a:rPr lang="en-US" sz="3062">
                <a:solidFill>
                  <a:srgbClr val="447B9C"/>
                </a:solidFill>
                <a:latin typeface="Poppins Light"/>
              </a:rPr>
              <a:t>Stocktaking</a:t>
            </a:r>
          </a:p>
          <a:p>
            <a:pPr marL="661269" lvl="1" indent="-330634">
              <a:lnSpc>
                <a:spcPts val="5513"/>
              </a:lnSpc>
              <a:buFont typeface="Arial"/>
              <a:buChar char="•"/>
            </a:pPr>
            <a:r>
              <a:rPr lang="en-US" sz="3062">
                <a:solidFill>
                  <a:srgbClr val="447B9C"/>
                </a:solidFill>
                <a:latin typeface="Poppins Light"/>
              </a:rPr>
              <a:t>Prudent financial management via IT solutions</a:t>
            </a:r>
          </a:p>
          <a:p>
            <a:pPr marL="661269" lvl="1" indent="-330634">
              <a:lnSpc>
                <a:spcPts val="5513"/>
              </a:lnSpc>
              <a:buFont typeface="Arial"/>
              <a:buChar char="•"/>
            </a:pPr>
            <a:r>
              <a:rPr lang="en-US" sz="3062">
                <a:solidFill>
                  <a:srgbClr val="447B9C"/>
                </a:solidFill>
                <a:latin typeface="Poppins Light"/>
              </a:rPr>
              <a:t>Processing of bills</a:t>
            </a:r>
          </a:p>
          <a:p>
            <a:pPr marL="661269" lvl="1" indent="-330634">
              <a:lnSpc>
                <a:spcPts val="5513"/>
              </a:lnSpc>
              <a:buFont typeface="Arial"/>
              <a:buChar char="•"/>
            </a:pPr>
            <a:r>
              <a:rPr lang="en-US" sz="3062">
                <a:solidFill>
                  <a:srgbClr val="447B9C"/>
                </a:solidFill>
                <a:latin typeface="Poppins Light"/>
              </a:rPr>
              <a:t>Salaries of hospital employees</a:t>
            </a:r>
          </a:p>
          <a:p>
            <a:pPr marL="661269" lvl="1" indent="-330634">
              <a:lnSpc>
                <a:spcPts val="5513"/>
              </a:lnSpc>
              <a:buFont typeface="Arial"/>
              <a:buChar char="•"/>
            </a:pPr>
            <a:r>
              <a:rPr lang="en-US" sz="3062">
                <a:solidFill>
                  <a:srgbClr val="447B9C"/>
                </a:solidFill>
                <a:latin typeface="Poppins Light"/>
              </a:rPr>
              <a:t>Month-to-month analysis</a:t>
            </a:r>
          </a:p>
        </p:txBody>
      </p:sp>
      <p:sp>
        <p:nvSpPr>
          <p:cNvPr id="4" name="AutoShape 4"/>
          <p:cNvSpPr/>
          <p:nvPr/>
        </p:nvSpPr>
        <p:spPr>
          <a:xfrm rot="-10799999">
            <a:off x="15286541" y="5143500"/>
            <a:ext cx="4101854" cy="0"/>
          </a:xfrm>
          <a:prstGeom prst="line">
            <a:avLst/>
          </a:prstGeom>
          <a:ln w="38100" cap="flat">
            <a:solidFill>
              <a:srgbClr val="FFFFFF"/>
            </a:solidFill>
            <a:prstDash val="solid"/>
            <a:headEnd type="none" w="sm" len="sm"/>
            <a:tailEnd type="none" w="sm" len="sm"/>
          </a:ln>
        </p:spPr>
      </p:sp>
      <p:sp>
        <p:nvSpPr>
          <p:cNvPr id="5" name="Freeform 5"/>
          <p:cNvSpPr/>
          <p:nvPr/>
        </p:nvSpPr>
        <p:spPr>
          <a:xfrm>
            <a:off x="14861143" y="4718103"/>
            <a:ext cx="850795" cy="850795"/>
          </a:xfrm>
          <a:custGeom>
            <a:avLst/>
            <a:gdLst/>
            <a:ahLst/>
            <a:cxnLst/>
            <a:rect l="l" t="t" r="r" b="b"/>
            <a:pathLst>
              <a:path w="850795" h="850795">
                <a:moveTo>
                  <a:pt x="0" y="0"/>
                </a:moveTo>
                <a:lnTo>
                  <a:pt x="850795" y="0"/>
                </a:lnTo>
                <a:lnTo>
                  <a:pt x="850795" y="850794"/>
                </a:lnTo>
                <a:lnTo>
                  <a:pt x="0" y="85079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88" b="-9888"/>
            </a:stretch>
          </a:blipFill>
        </p:spPr>
      </p:sp>
      <p:grpSp>
        <p:nvGrpSpPr>
          <p:cNvPr id="3" name="Group 3"/>
          <p:cNvGrpSpPr/>
          <p:nvPr/>
        </p:nvGrpSpPr>
        <p:grpSpPr>
          <a:xfrm>
            <a:off x="-1271805" y="-514422"/>
            <a:ext cx="20831610" cy="11315844"/>
            <a:chOff x="0" y="0"/>
            <a:chExt cx="5486514" cy="2980305"/>
          </a:xfrm>
        </p:grpSpPr>
        <p:sp>
          <p:nvSpPr>
            <p:cNvPr id="4" name="Freeform 4"/>
            <p:cNvSpPr/>
            <p:nvPr/>
          </p:nvSpPr>
          <p:spPr>
            <a:xfrm>
              <a:off x="0" y="0"/>
              <a:ext cx="5486514" cy="2980305"/>
            </a:xfrm>
            <a:custGeom>
              <a:avLst/>
              <a:gdLst/>
              <a:ahLst/>
              <a:cxnLst/>
              <a:rect l="l" t="t" r="r" b="b"/>
              <a:pathLst>
                <a:path w="5486514" h="2980305">
                  <a:moveTo>
                    <a:pt x="0" y="0"/>
                  </a:moveTo>
                  <a:lnTo>
                    <a:pt x="5486514" y="0"/>
                  </a:lnTo>
                  <a:lnTo>
                    <a:pt x="5486514" y="2980305"/>
                  </a:lnTo>
                  <a:lnTo>
                    <a:pt x="0" y="2980305"/>
                  </a:lnTo>
                  <a:close/>
                </a:path>
              </a:pathLst>
            </a:custGeom>
            <a:solidFill>
              <a:srgbClr val="1F4F74">
                <a:alpha val="71765"/>
              </a:srgbClr>
            </a:solidFill>
          </p:spPr>
        </p:sp>
        <p:sp>
          <p:nvSpPr>
            <p:cNvPr id="5" name="TextBox 5"/>
            <p:cNvSpPr txBox="1"/>
            <p:nvPr/>
          </p:nvSpPr>
          <p:spPr>
            <a:xfrm>
              <a:off x="0" y="-38100"/>
              <a:ext cx="5486514" cy="3018405"/>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889147" y="3371323"/>
            <a:ext cx="14509706" cy="7701368"/>
            <a:chOff x="0" y="0"/>
            <a:chExt cx="3821486" cy="2028344"/>
          </a:xfrm>
        </p:grpSpPr>
        <p:sp>
          <p:nvSpPr>
            <p:cNvPr id="7" name="Freeform 7"/>
            <p:cNvSpPr/>
            <p:nvPr/>
          </p:nvSpPr>
          <p:spPr>
            <a:xfrm>
              <a:off x="0" y="0"/>
              <a:ext cx="3821487" cy="2028344"/>
            </a:xfrm>
            <a:custGeom>
              <a:avLst/>
              <a:gdLst/>
              <a:ahLst/>
              <a:cxnLst/>
              <a:rect l="l" t="t" r="r" b="b"/>
              <a:pathLst>
                <a:path w="3821487" h="2028344">
                  <a:moveTo>
                    <a:pt x="27212" y="0"/>
                  </a:moveTo>
                  <a:lnTo>
                    <a:pt x="3794275" y="0"/>
                  </a:lnTo>
                  <a:cubicBezTo>
                    <a:pt x="3801492" y="0"/>
                    <a:pt x="3808413" y="2867"/>
                    <a:pt x="3813516" y="7970"/>
                  </a:cubicBezTo>
                  <a:cubicBezTo>
                    <a:pt x="3818620" y="13073"/>
                    <a:pt x="3821487" y="19995"/>
                    <a:pt x="3821487" y="27212"/>
                  </a:cubicBezTo>
                  <a:lnTo>
                    <a:pt x="3821487" y="2001132"/>
                  </a:lnTo>
                  <a:cubicBezTo>
                    <a:pt x="3821487" y="2008349"/>
                    <a:pt x="3818620" y="2015270"/>
                    <a:pt x="3813516" y="2020374"/>
                  </a:cubicBezTo>
                  <a:cubicBezTo>
                    <a:pt x="3808413" y="2025477"/>
                    <a:pt x="3801492" y="2028344"/>
                    <a:pt x="3794275" y="2028344"/>
                  </a:cubicBezTo>
                  <a:lnTo>
                    <a:pt x="27212" y="2028344"/>
                  </a:lnTo>
                  <a:cubicBezTo>
                    <a:pt x="19995" y="2028344"/>
                    <a:pt x="13073" y="2025477"/>
                    <a:pt x="7970" y="2020374"/>
                  </a:cubicBezTo>
                  <a:cubicBezTo>
                    <a:pt x="2867" y="2015270"/>
                    <a:pt x="0" y="2008349"/>
                    <a:pt x="0" y="2001132"/>
                  </a:cubicBezTo>
                  <a:lnTo>
                    <a:pt x="0" y="27212"/>
                  </a:lnTo>
                  <a:cubicBezTo>
                    <a:pt x="0" y="19995"/>
                    <a:pt x="2867" y="13073"/>
                    <a:pt x="7970" y="7970"/>
                  </a:cubicBezTo>
                  <a:cubicBezTo>
                    <a:pt x="13073" y="2867"/>
                    <a:pt x="19995" y="0"/>
                    <a:pt x="27212" y="0"/>
                  </a:cubicBezTo>
                  <a:close/>
                </a:path>
              </a:pathLst>
            </a:custGeom>
            <a:solidFill>
              <a:srgbClr val="FFFFFF"/>
            </a:solidFill>
          </p:spPr>
        </p:sp>
        <p:sp>
          <p:nvSpPr>
            <p:cNvPr id="8" name="TextBox 8"/>
            <p:cNvSpPr txBox="1"/>
            <p:nvPr/>
          </p:nvSpPr>
          <p:spPr>
            <a:xfrm>
              <a:off x="0" y="-38100"/>
              <a:ext cx="3821486" cy="2066444"/>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2837242" y="5982468"/>
            <a:ext cx="12613517" cy="1888684"/>
          </a:xfrm>
          <a:prstGeom prst="rect">
            <a:avLst/>
          </a:prstGeom>
        </p:spPr>
        <p:txBody>
          <a:bodyPr lIns="0" tIns="0" rIns="0" bIns="0" rtlCol="0" anchor="t">
            <a:spAutoFit/>
          </a:bodyPr>
          <a:lstStyle/>
          <a:p>
            <a:pPr algn="ctr">
              <a:lnSpc>
                <a:spcPts val="5099"/>
              </a:lnSpc>
            </a:pPr>
            <a:r>
              <a:rPr lang="en-US" sz="3642">
                <a:solidFill>
                  <a:srgbClr val="1F4F74"/>
                </a:solidFill>
                <a:latin typeface="Poppins Light Bold"/>
              </a:rPr>
              <a:t>IT solutions are the future of hospital management and dialogue between policymakers and </a:t>
            </a:r>
          </a:p>
          <a:p>
            <a:pPr algn="ctr">
              <a:lnSpc>
                <a:spcPts val="5099"/>
              </a:lnSpc>
            </a:pPr>
            <a:r>
              <a:rPr lang="en-US" sz="3642">
                <a:solidFill>
                  <a:srgbClr val="1F4F74"/>
                </a:solidFill>
                <a:latin typeface="Poppins Light Bold"/>
              </a:rPr>
              <a:t>hospital administrators.</a:t>
            </a:r>
          </a:p>
        </p:txBody>
      </p:sp>
      <p:sp>
        <p:nvSpPr>
          <p:cNvPr id="10" name="Freeform 10"/>
          <p:cNvSpPr/>
          <p:nvPr/>
        </p:nvSpPr>
        <p:spPr>
          <a:xfrm>
            <a:off x="8718603" y="4489100"/>
            <a:ext cx="850795" cy="850795"/>
          </a:xfrm>
          <a:custGeom>
            <a:avLst/>
            <a:gdLst/>
            <a:ahLst/>
            <a:cxnLst/>
            <a:rect l="l" t="t" r="r" b="b"/>
            <a:pathLst>
              <a:path w="850795" h="850795">
                <a:moveTo>
                  <a:pt x="0" y="0"/>
                </a:moveTo>
                <a:lnTo>
                  <a:pt x="850794" y="0"/>
                </a:lnTo>
                <a:lnTo>
                  <a:pt x="850794" y="850794"/>
                </a:lnTo>
                <a:lnTo>
                  <a:pt x="0" y="8507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1" name="TextBox 11"/>
          <p:cNvSpPr txBox="1"/>
          <p:nvPr/>
        </p:nvSpPr>
        <p:spPr>
          <a:xfrm>
            <a:off x="2198489" y="1287018"/>
            <a:ext cx="5744707" cy="1142827"/>
          </a:xfrm>
          <a:prstGeom prst="rect">
            <a:avLst/>
          </a:prstGeom>
        </p:spPr>
        <p:txBody>
          <a:bodyPr lIns="0" tIns="0" rIns="0" bIns="0" rtlCol="0" anchor="t">
            <a:spAutoFit/>
          </a:bodyPr>
          <a:lstStyle/>
          <a:p>
            <a:pPr>
              <a:lnSpc>
                <a:spcPts val="9368"/>
              </a:lnSpc>
            </a:pPr>
            <a:r>
              <a:rPr lang="en-US" sz="6691">
                <a:solidFill>
                  <a:srgbClr val="FFFFFF"/>
                </a:solidFill>
                <a:latin typeface="Poppins Bold"/>
              </a:rPr>
              <a:t>Conclusion</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88" b="-9888"/>
            </a:stretch>
          </a:blipFill>
        </p:spPr>
      </p:sp>
      <p:grpSp>
        <p:nvGrpSpPr>
          <p:cNvPr id="3" name="Group 3"/>
          <p:cNvGrpSpPr/>
          <p:nvPr/>
        </p:nvGrpSpPr>
        <p:grpSpPr>
          <a:xfrm>
            <a:off x="-1271805" y="-514422"/>
            <a:ext cx="20831610" cy="11315844"/>
            <a:chOff x="0" y="0"/>
            <a:chExt cx="5486514" cy="2980305"/>
          </a:xfrm>
        </p:grpSpPr>
        <p:sp>
          <p:nvSpPr>
            <p:cNvPr id="4" name="Freeform 4"/>
            <p:cNvSpPr/>
            <p:nvPr/>
          </p:nvSpPr>
          <p:spPr>
            <a:xfrm>
              <a:off x="0" y="0"/>
              <a:ext cx="5486514" cy="2980305"/>
            </a:xfrm>
            <a:custGeom>
              <a:avLst/>
              <a:gdLst/>
              <a:ahLst/>
              <a:cxnLst/>
              <a:rect l="l" t="t" r="r" b="b"/>
              <a:pathLst>
                <a:path w="5486514" h="2980305">
                  <a:moveTo>
                    <a:pt x="0" y="0"/>
                  </a:moveTo>
                  <a:lnTo>
                    <a:pt x="5486514" y="0"/>
                  </a:lnTo>
                  <a:lnTo>
                    <a:pt x="5486514" y="2980305"/>
                  </a:lnTo>
                  <a:lnTo>
                    <a:pt x="0" y="2980305"/>
                  </a:lnTo>
                  <a:close/>
                </a:path>
              </a:pathLst>
            </a:custGeom>
            <a:solidFill>
              <a:srgbClr val="1F4F74">
                <a:alpha val="71765"/>
              </a:srgbClr>
            </a:solidFill>
          </p:spPr>
        </p:sp>
        <p:sp>
          <p:nvSpPr>
            <p:cNvPr id="5" name="TextBox 5"/>
            <p:cNvSpPr txBox="1"/>
            <p:nvPr/>
          </p:nvSpPr>
          <p:spPr>
            <a:xfrm>
              <a:off x="0" y="-38100"/>
              <a:ext cx="5486514" cy="3018405"/>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4127726" y="4462246"/>
            <a:ext cx="10032548" cy="2649062"/>
          </a:xfrm>
          <a:prstGeom prst="rect">
            <a:avLst/>
          </a:prstGeom>
        </p:spPr>
        <p:txBody>
          <a:bodyPr lIns="0" tIns="0" rIns="0" bIns="0" rtlCol="0" anchor="t">
            <a:spAutoFit/>
          </a:bodyPr>
          <a:lstStyle/>
          <a:p>
            <a:pPr algn="ctr">
              <a:lnSpc>
                <a:spcPts val="10572"/>
              </a:lnSpc>
            </a:pPr>
            <a:r>
              <a:rPr lang="en-US" sz="8457">
                <a:solidFill>
                  <a:srgbClr val="FFFFFF"/>
                </a:solidFill>
                <a:latin typeface="Poppins Bold"/>
              </a:rPr>
              <a:t>Thank You </a:t>
            </a:r>
          </a:p>
          <a:p>
            <a:pPr algn="ctr">
              <a:lnSpc>
                <a:spcPts val="10572"/>
              </a:lnSpc>
            </a:pPr>
            <a:r>
              <a:rPr lang="en-US" sz="8457">
                <a:solidFill>
                  <a:srgbClr val="FFFFFF"/>
                </a:solidFill>
                <a:latin typeface="Poppins Bold"/>
              </a:rPr>
              <a:t>For Your Time!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Git? | Actualiz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4229100"/>
            <a:ext cx="56007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t / Github #4 Git의 동작 원리"/>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7989" l="1437" r="89943"/>
                    </a14:imgEffect>
                  </a14:imgLayer>
                </a14:imgProps>
              </a:ext>
              <a:ext uri="{28A0092B-C50C-407E-A947-70E740481C1C}">
                <a14:useLocalDpi xmlns:a14="http://schemas.microsoft.com/office/drawing/2010/main" val="0"/>
              </a:ext>
            </a:extLst>
          </a:blip>
          <a:srcRect/>
          <a:stretch>
            <a:fillRect/>
          </a:stretch>
        </p:blipFill>
        <p:spPr bwMode="auto">
          <a:xfrm>
            <a:off x="2514600" y="1866900"/>
            <a:ext cx="33147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hat is Git and how it works - DEV Communit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76251"/>
            <a:ext cx="9525000" cy="400050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GitHub - Wikipedi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4400" y="4610100"/>
            <a:ext cx="3962400" cy="39624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ow To Create a Static Site With GitHub Pag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43800" y="5095875"/>
            <a:ext cx="13906500" cy="695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1850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How To Create a Static Site With GitHub Pages?"/>
          <p:cNvPicPr>
            <a:picLocks noChangeAspect="1" noChangeArrowheads="1"/>
          </p:cNvPicPr>
          <p:nvPr/>
        </p:nvPicPr>
        <p:blipFill rotWithShape="1">
          <a:blip r:embed="rId2">
            <a:extLst>
              <a:ext uri="{28A0092B-C50C-407E-A947-70E740481C1C}">
                <a14:useLocalDpi xmlns:a14="http://schemas.microsoft.com/office/drawing/2010/main" val="0"/>
              </a:ext>
            </a:extLst>
          </a:blip>
          <a:srcRect l="36538"/>
          <a:stretch/>
        </p:blipFill>
        <p:spPr bwMode="auto">
          <a:xfrm>
            <a:off x="7367154" y="1714500"/>
            <a:ext cx="8825345" cy="6953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GitHub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85900"/>
            <a:ext cx="12573000" cy="1257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7905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288859" y="6877451"/>
            <a:ext cx="8349343" cy="0"/>
          </a:xfrm>
          <a:prstGeom prst="line">
            <a:avLst/>
          </a:prstGeom>
          <a:ln w="38100" cap="flat">
            <a:solidFill>
              <a:srgbClr val="447B9C"/>
            </a:solidFill>
            <a:prstDash val="solid"/>
            <a:headEnd type="none" w="sm" len="sm"/>
            <a:tailEnd type="none" w="sm" len="sm"/>
          </a:ln>
        </p:spPr>
      </p:sp>
      <p:sp>
        <p:nvSpPr>
          <p:cNvPr id="4" name="TextBox 4"/>
          <p:cNvSpPr txBox="1"/>
          <p:nvPr/>
        </p:nvSpPr>
        <p:spPr>
          <a:xfrm>
            <a:off x="1288859" y="4981575"/>
            <a:ext cx="8349343" cy="1821011"/>
          </a:xfrm>
          <a:prstGeom prst="rect">
            <a:avLst/>
          </a:prstGeom>
        </p:spPr>
        <p:txBody>
          <a:bodyPr lIns="0" tIns="0" rIns="0" bIns="0" rtlCol="0" anchor="t">
            <a:spAutoFit/>
          </a:bodyPr>
          <a:lstStyle/>
          <a:p>
            <a:pPr>
              <a:lnSpc>
                <a:spcPts val="14162"/>
              </a:lnSpc>
            </a:pPr>
            <a:r>
              <a:rPr lang="en-US" sz="10115" spc="-252" dirty="0" err="1" smtClean="0">
                <a:solidFill>
                  <a:srgbClr val="1F4F74"/>
                </a:solidFill>
                <a:latin typeface="Poppins Bold"/>
              </a:rPr>
              <a:t>Git</a:t>
            </a:r>
            <a:r>
              <a:rPr lang="en-US" sz="10115" spc="-252" dirty="0" smtClean="0">
                <a:solidFill>
                  <a:srgbClr val="1F4F74"/>
                </a:solidFill>
                <a:latin typeface="Poppins Bold"/>
              </a:rPr>
              <a:t> &amp; GitHub </a:t>
            </a:r>
            <a:r>
              <a:rPr lang="uk-UA" sz="10115" spc="-252" dirty="0" smtClean="0">
                <a:solidFill>
                  <a:srgbClr val="1F4F74"/>
                </a:solidFill>
                <a:latin typeface="Poppins Bold"/>
              </a:rPr>
              <a:t> </a:t>
            </a:r>
            <a:endParaRPr lang="en-US" sz="10115" spc="-252" dirty="0">
              <a:solidFill>
                <a:srgbClr val="1F4F74"/>
              </a:solidFill>
              <a:latin typeface="Poppins Bold"/>
            </a:endParaRPr>
          </a:p>
        </p:txBody>
      </p:sp>
      <p:sp>
        <p:nvSpPr>
          <p:cNvPr id="5" name="Freeform 5"/>
          <p:cNvSpPr/>
          <p:nvPr/>
        </p:nvSpPr>
        <p:spPr>
          <a:xfrm>
            <a:off x="9144000" y="6452054"/>
            <a:ext cx="850795" cy="850795"/>
          </a:xfrm>
          <a:custGeom>
            <a:avLst/>
            <a:gdLst/>
            <a:ahLst/>
            <a:cxnLst/>
            <a:rect l="l" t="t" r="r" b="b"/>
            <a:pathLst>
              <a:path w="850795" h="850795">
                <a:moveTo>
                  <a:pt x="0" y="0"/>
                </a:moveTo>
                <a:lnTo>
                  <a:pt x="850795" y="0"/>
                </a:lnTo>
                <a:lnTo>
                  <a:pt x="850795" y="850795"/>
                </a:lnTo>
                <a:lnTo>
                  <a:pt x="0" y="850795"/>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sp>
        <p:nvSpPr>
          <p:cNvPr id="6" name="TextBox 6"/>
          <p:cNvSpPr txBox="1"/>
          <p:nvPr/>
        </p:nvSpPr>
        <p:spPr>
          <a:xfrm>
            <a:off x="1288859" y="7159974"/>
            <a:ext cx="7471050" cy="2000548"/>
          </a:xfrm>
          <a:prstGeom prst="rect">
            <a:avLst/>
          </a:prstGeom>
        </p:spPr>
        <p:txBody>
          <a:bodyPr lIns="0" tIns="0" rIns="0" bIns="0" rtlCol="0" anchor="t">
            <a:spAutoFit/>
          </a:bodyPr>
          <a:lstStyle/>
          <a:p>
            <a:pPr>
              <a:lnSpc>
                <a:spcPts val="5187"/>
              </a:lnSpc>
            </a:pPr>
            <a:r>
              <a:rPr lang="uk-UA" sz="3700" spc="92" dirty="0" smtClean="0">
                <a:solidFill>
                  <a:srgbClr val="447B9C"/>
                </a:solidFill>
                <a:latin typeface="Arial" panose="020B0604020202020204" pitchFamily="34" charset="0"/>
                <a:cs typeface="Poppins Light" panose="020B0604020202020204" charset="0"/>
              </a:rPr>
              <a:t>Презентацію підготувала студентка групи РПЗ-13а</a:t>
            </a:r>
          </a:p>
          <a:p>
            <a:pPr>
              <a:lnSpc>
                <a:spcPts val="5187"/>
              </a:lnSpc>
            </a:pPr>
            <a:r>
              <a:rPr lang="uk-UA" sz="3700" spc="92" dirty="0" err="1" smtClean="0">
                <a:solidFill>
                  <a:srgbClr val="447B9C"/>
                </a:solidFill>
                <a:latin typeface="Arial" panose="020B0604020202020204" pitchFamily="34" charset="0"/>
                <a:cs typeface="Poppins Light" panose="020B0604020202020204" charset="0"/>
              </a:rPr>
              <a:t>Балджі</a:t>
            </a:r>
            <a:r>
              <a:rPr lang="uk-UA" sz="3700" spc="92" dirty="0" smtClean="0">
                <a:solidFill>
                  <a:srgbClr val="447B9C"/>
                </a:solidFill>
                <a:latin typeface="Arial" panose="020B0604020202020204" pitchFamily="34" charset="0"/>
                <a:cs typeface="Poppins Light" panose="020B0604020202020204" charset="0"/>
              </a:rPr>
              <a:t> Валерія</a:t>
            </a:r>
            <a:endParaRPr lang="en-US" sz="3700" spc="92" dirty="0">
              <a:solidFill>
                <a:srgbClr val="447B9C"/>
              </a:solidFill>
              <a:latin typeface="Poppins Light" panose="020B0604020202020204" charset="0"/>
              <a:cs typeface="Poppins Light" panose="020B0604020202020204" charset="0"/>
            </a:endParaRPr>
          </a:p>
        </p:txBody>
      </p:sp>
      <p:sp>
        <p:nvSpPr>
          <p:cNvPr id="7" name="TextBox 4"/>
          <p:cNvSpPr txBox="1"/>
          <p:nvPr/>
        </p:nvSpPr>
        <p:spPr>
          <a:xfrm>
            <a:off x="1288859" y="800100"/>
            <a:ext cx="9067800" cy="1821011"/>
          </a:xfrm>
          <a:prstGeom prst="rect">
            <a:avLst/>
          </a:prstGeom>
        </p:spPr>
        <p:txBody>
          <a:bodyPr wrap="square" lIns="0" tIns="0" rIns="0" bIns="0" rtlCol="0" anchor="t">
            <a:spAutoFit/>
          </a:bodyPr>
          <a:lstStyle/>
          <a:p>
            <a:pPr>
              <a:lnSpc>
                <a:spcPts val="14162"/>
              </a:lnSpc>
            </a:pPr>
            <a:r>
              <a:rPr lang="en-US" sz="7200" spc="-252" dirty="0" smtClean="0">
                <a:solidFill>
                  <a:srgbClr val="1F4F74"/>
                </a:solidFill>
                <a:latin typeface="Poppins Bold" panose="020B0604020202020204" charset="0"/>
                <a:cs typeface="Poppins Bold" panose="020B0604020202020204" charset="0"/>
              </a:rPr>
              <a:t>WORK-CASE</a:t>
            </a:r>
            <a:r>
              <a:rPr lang="uk-UA" sz="7200" spc="-252" dirty="0" smtClean="0">
                <a:solidFill>
                  <a:srgbClr val="1F4F74"/>
                </a:solidFill>
                <a:latin typeface="Arial" panose="020B0604020202020204" pitchFamily="34" charset="0"/>
                <a:cs typeface="Poppins Bold" panose="020B0604020202020204" charset="0"/>
              </a:rPr>
              <a:t> №</a:t>
            </a:r>
            <a:r>
              <a:rPr lang="en-US" sz="7200" spc="-252" dirty="0" smtClean="0">
                <a:solidFill>
                  <a:srgbClr val="1F4F74"/>
                </a:solidFill>
                <a:latin typeface="Poppins Bold" panose="020B0604020202020204" charset="0"/>
                <a:cs typeface="Poppins Bold" panose="020B0604020202020204" charset="0"/>
              </a:rPr>
              <a:t>1</a:t>
            </a:r>
            <a:endParaRPr lang="en-US" sz="7200" spc="-252" dirty="0">
              <a:solidFill>
                <a:srgbClr val="1F4F74"/>
              </a:solidFill>
              <a:latin typeface="Poppins Bold" panose="020B0604020202020204" charset="0"/>
              <a:cs typeface="Poppins Bold" panose="020B0604020202020204" charset="0"/>
            </a:endParaRPr>
          </a:p>
        </p:txBody>
      </p:sp>
      <p:pic>
        <p:nvPicPr>
          <p:cNvPr id="8" name="Picture 12" descr="How To Create a Static Site With GitHub Pages?"/>
          <p:cNvPicPr>
            <a:picLocks noChangeAspect="1" noChangeArrowheads="1"/>
          </p:cNvPicPr>
          <p:nvPr/>
        </p:nvPicPr>
        <p:blipFill rotWithShape="1">
          <a:blip r:embed="rId5">
            <a:extLst>
              <a:ext uri="{28A0092B-C50C-407E-A947-70E740481C1C}">
                <a14:useLocalDpi xmlns:a14="http://schemas.microsoft.com/office/drawing/2010/main" val="0"/>
              </a:ext>
            </a:extLst>
          </a:blip>
          <a:srcRect l="36538" r="30150"/>
          <a:stretch/>
        </p:blipFill>
        <p:spPr bwMode="auto">
          <a:xfrm>
            <a:off x="11434286" y="0"/>
            <a:ext cx="6853714" cy="1028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13249" y="4076700"/>
            <a:ext cx="14361593" cy="2809039"/>
          </a:xfrm>
          <a:prstGeom prst="rect">
            <a:avLst/>
          </a:prstGeom>
          <a:ln>
            <a:noFill/>
          </a:ln>
        </p:spPr>
        <p:txBody>
          <a:bodyPr lIns="0" tIns="0" rIns="0" bIns="0" rtlCol="0" anchor="t">
            <a:spAutoFit/>
          </a:bodyPr>
          <a:lstStyle/>
          <a:p>
            <a:pPr algn="just">
              <a:lnSpc>
                <a:spcPts val="5563"/>
              </a:lnSpc>
            </a:pPr>
            <a:r>
              <a:rPr lang="en-US" sz="4000" dirty="0" err="1">
                <a:solidFill>
                  <a:srgbClr val="447B9C"/>
                </a:solidFill>
                <a:latin typeface="Poppins Bold Bold"/>
              </a:rPr>
              <a:t>Git</a:t>
            </a:r>
            <a:r>
              <a:rPr lang="en-US" sz="4000" dirty="0">
                <a:solidFill>
                  <a:srgbClr val="447B9C"/>
                </a:solidFill>
                <a:latin typeface="Poppins Bold Bold"/>
              </a:rPr>
              <a:t> is a version control system that allows you to keep track of changes in your code by saving "snapshots" at different stages of development. It helps developers to collaborate by avoiding conflicts and preserving the history of changes.</a:t>
            </a:r>
            <a:endParaRPr lang="en-US" sz="4000" dirty="0">
              <a:solidFill>
                <a:srgbClr val="447B9C"/>
              </a:solidFill>
              <a:latin typeface="Poppins Bold Bold"/>
            </a:endParaRPr>
          </a:p>
        </p:txBody>
      </p:sp>
      <p:sp>
        <p:nvSpPr>
          <p:cNvPr id="3" name="AutoShape 3"/>
          <p:cNvSpPr/>
          <p:nvPr/>
        </p:nvSpPr>
        <p:spPr>
          <a:xfrm rot="5400000">
            <a:off x="7741019" y="436511"/>
            <a:ext cx="2767863" cy="0"/>
          </a:xfrm>
          <a:prstGeom prst="line">
            <a:avLst/>
          </a:prstGeom>
          <a:ln w="38100" cap="flat">
            <a:solidFill>
              <a:srgbClr val="447B9C"/>
            </a:solidFill>
            <a:prstDash val="solid"/>
            <a:headEnd type="none" w="sm" len="sm"/>
            <a:tailEnd type="none" w="sm" len="sm"/>
          </a:ln>
        </p:spPr>
      </p:sp>
      <p:sp>
        <p:nvSpPr>
          <p:cNvPr id="4" name="Freeform 4"/>
          <p:cNvSpPr/>
          <p:nvPr/>
        </p:nvSpPr>
        <p:spPr>
          <a:xfrm>
            <a:off x="8699553" y="1414095"/>
            <a:ext cx="850795" cy="850795"/>
          </a:xfrm>
          <a:custGeom>
            <a:avLst/>
            <a:gdLst/>
            <a:ahLst/>
            <a:cxnLst/>
            <a:rect l="l" t="t" r="r" b="b"/>
            <a:pathLst>
              <a:path w="850795" h="850795">
                <a:moveTo>
                  <a:pt x="0" y="0"/>
                </a:moveTo>
                <a:lnTo>
                  <a:pt x="850794" y="0"/>
                </a:lnTo>
                <a:lnTo>
                  <a:pt x="850794" y="850795"/>
                </a:lnTo>
                <a:lnTo>
                  <a:pt x="0" y="85079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2"/>
          <p:cNvSpPr txBox="1"/>
          <p:nvPr/>
        </p:nvSpPr>
        <p:spPr>
          <a:xfrm>
            <a:off x="1827245" y="2615530"/>
            <a:ext cx="14361593" cy="894476"/>
          </a:xfrm>
          <a:prstGeom prst="rect">
            <a:avLst/>
          </a:prstGeom>
          <a:ln>
            <a:noFill/>
          </a:ln>
        </p:spPr>
        <p:txBody>
          <a:bodyPr lIns="0" tIns="0" rIns="0" bIns="0" rtlCol="0" anchor="t">
            <a:spAutoFit/>
          </a:bodyPr>
          <a:lstStyle/>
          <a:p>
            <a:pPr>
              <a:lnSpc>
                <a:spcPts val="6877"/>
              </a:lnSpc>
            </a:pPr>
            <a:r>
              <a:rPr lang="en-US" sz="6000" dirty="0">
                <a:solidFill>
                  <a:srgbClr val="1F4F74"/>
                </a:solidFill>
                <a:latin typeface="Poppins Bold"/>
              </a:rPr>
              <a:t>What is </a:t>
            </a:r>
            <a:r>
              <a:rPr lang="en-US" sz="6000" dirty="0" err="1">
                <a:solidFill>
                  <a:srgbClr val="1F4F74"/>
                </a:solidFill>
                <a:latin typeface="Poppins Bold"/>
              </a:rPr>
              <a:t>Git</a:t>
            </a:r>
            <a:r>
              <a:rPr lang="en-US" sz="6000" dirty="0">
                <a:solidFill>
                  <a:srgbClr val="1F4F74"/>
                </a:solidFill>
                <a:latin typeface="Poppins Bold"/>
              </a:rPr>
              <a:t>?</a:t>
            </a: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87400" y="6515100"/>
            <a:ext cx="3429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descr="What is Git and how it works - DEV Communit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868400" y="6743700"/>
            <a:ext cx="2667000" cy="14859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2329988" y="4969073"/>
            <a:ext cx="850795" cy="850795"/>
          </a:xfrm>
          <a:custGeom>
            <a:avLst/>
            <a:gdLst/>
            <a:ahLst/>
            <a:cxnLst/>
            <a:rect l="l" t="t" r="r" b="b"/>
            <a:pathLst>
              <a:path w="850795" h="850795">
                <a:moveTo>
                  <a:pt x="0" y="0"/>
                </a:moveTo>
                <a:lnTo>
                  <a:pt x="850795" y="0"/>
                </a:lnTo>
                <a:lnTo>
                  <a:pt x="850795" y="850794"/>
                </a:lnTo>
                <a:lnTo>
                  <a:pt x="0" y="85079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TextBox 4"/>
          <p:cNvSpPr txBox="1"/>
          <p:nvPr/>
        </p:nvSpPr>
        <p:spPr>
          <a:xfrm>
            <a:off x="7962563" y="1477327"/>
            <a:ext cx="6191847" cy="1779333"/>
          </a:xfrm>
          <a:prstGeom prst="rect">
            <a:avLst/>
          </a:prstGeom>
        </p:spPr>
        <p:txBody>
          <a:bodyPr lIns="0" tIns="0" rIns="0" bIns="0" rtlCol="0" anchor="t">
            <a:spAutoFit/>
          </a:bodyPr>
          <a:lstStyle/>
          <a:p>
            <a:pPr>
              <a:lnSpc>
                <a:spcPts val="6877"/>
              </a:lnSpc>
            </a:pPr>
            <a:r>
              <a:rPr lang="en-US" sz="6000" dirty="0">
                <a:solidFill>
                  <a:srgbClr val="1F4F74"/>
                </a:solidFill>
                <a:latin typeface="Poppins Bold"/>
              </a:rPr>
              <a:t>Basic </a:t>
            </a:r>
            <a:r>
              <a:rPr lang="en-US" sz="6000" dirty="0" err="1">
                <a:solidFill>
                  <a:srgbClr val="1F4F74"/>
                </a:solidFill>
                <a:latin typeface="Poppins Bold"/>
              </a:rPr>
              <a:t>Git</a:t>
            </a:r>
            <a:r>
              <a:rPr lang="en-US" sz="6000" dirty="0">
                <a:solidFill>
                  <a:srgbClr val="1F4F74"/>
                </a:solidFill>
                <a:latin typeface="Poppins Bold"/>
              </a:rPr>
              <a:t> commands</a:t>
            </a:r>
            <a:endParaRPr lang="en-US" sz="6000" dirty="0">
              <a:solidFill>
                <a:srgbClr val="1F4F74"/>
              </a:solidFill>
              <a:latin typeface="Poppins Bold"/>
            </a:endParaRPr>
          </a:p>
        </p:txBody>
      </p:sp>
      <p:sp>
        <p:nvSpPr>
          <p:cNvPr id="5" name="TextBox 5"/>
          <p:cNvSpPr txBox="1"/>
          <p:nvPr/>
        </p:nvSpPr>
        <p:spPr>
          <a:xfrm>
            <a:off x="7759025" y="3515967"/>
            <a:ext cx="9408200" cy="5950347"/>
          </a:xfrm>
          <a:prstGeom prst="rect">
            <a:avLst/>
          </a:prstGeom>
        </p:spPr>
        <p:txBody>
          <a:bodyPr lIns="0" tIns="0" rIns="0" bIns="0" rtlCol="0" anchor="t">
            <a:spAutoFit/>
          </a:bodyPr>
          <a:lstStyle/>
          <a:p>
            <a:pPr marL="689901" lvl="1" indent="-344950">
              <a:lnSpc>
                <a:spcPts val="5751"/>
              </a:lnSpc>
              <a:buFont typeface="Arial"/>
              <a:buChar char="•"/>
            </a:pPr>
            <a:r>
              <a:rPr lang="en-US" sz="3195" dirty="0" err="1">
                <a:solidFill>
                  <a:srgbClr val="447B9C"/>
                </a:solidFill>
                <a:latin typeface="Poppins Light Bold"/>
              </a:rPr>
              <a:t>git</a:t>
            </a:r>
            <a:r>
              <a:rPr lang="en-US" sz="3195" dirty="0">
                <a:solidFill>
                  <a:srgbClr val="447B9C"/>
                </a:solidFill>
                <a:latin typeface="Poppins Light Bold"/>
              </a:rPr>
              <a:t> </a:t>
            </a:r>
            <a:r>
              <a:rPr lang="en-US" sz="3195" dirty="0" err="1">
                <a:solidFill>
                  <a:srgbClr val="447B9C"/>
                </a:solidFill>
                <a:latin typeface="Poppins Light Bold"/>
              </a:rPr>
              <a:t>init</a:t>
            </a:r>
            <a:r>
              <a:rPr lang="en-US" sz="3195" dirty="0">
                <a:solidFill>
                  <a:srgbClr val="447B9C"/>
                </a:solidFill>
                <a:latin typeface="Poppins Light Bold"/>
              </a:rPr>
              <a:t> - initializes a new </a:t>
            </a:r>
            <a:r>
              <a:rPr lang="en-US" sz="3195" dirty="0" err="1">
                <a:solidFill>
                  <a:srgbClr val="447B9C"/>
                </a:solidFill>
                <a:latin typeface="Poppins Light Bold"/>
              </a:rPr>
              <a:t>Git</a:t>
            </a:r>
            <a:r>
              <a:rPr lang="en-US" sz="3195" dirty="0">
                <a:solidFill>
                  <a:srgbClr val="447B9C"/>
                </a:solidFill>
                <a:latin typeface="Poppins Light Bold"/>
              </a:rPr>
              <a:t> repository in the current folder. </a:t>
            </a:r>
            <a:endParaRPr lang="en-US" sz="3195" dirty="0" smtClean="0">
              <a:solidFill>
                <a:srgbClr val="447B9C"/>
              </a:solidFill>
              <a:latin typeface="Poppins Light Bold"/>
            </a:endParaRPr>
          </a:p>
          <a:p>
            <a:pPr marL="689901" lvl="1" indent="-344950">
              <a:lnSpc>
                <a:spcPts val="5751"/>
              </a:lnSpc>
              <a:buFont typeface="Arial"/>
              <a:buChar char="•"/>
            </a:pPr>
            <a:r>
              <a:rPr lang="en-US" sz="3195" dirty="0" err="1" smtClean="0">
                <a:solidFill>
                  <a:srgbClr val="447B9C"/>
                </a:solidFill>
                <a:latin typeface="Poppins Light Bold"/>
              </a:rPr>
              <a:t>git</a:t>
            </a:r>
            <a:r>
              <a:rPr lang="en-US" sz="3195" dirty="0" smtClean="0">
                <a:solidFill>
                  <a:srgbClr val="447B9C"/>
                </a:solidFill>
                <a:latin typeface="Poppins Light Bold"/>
              </a:rPr>
              <a:t> </a:t>
            </a:r>
            <a:r>
              <a:rPr lang="en-US" sz="3195" dirty="0">
                <a:solidFill>
                  <a:srgbClr val="447B9C"/>
                </a:solidFill>
                <a:latin typeface="Poppins Light Bold"/>
              </a:rPr>
              <a:t>add &lt;file&gt; - adds changes to a specific file to the </a:t>
            </a:r>
            <a:r>
              <a:rPr lang="en-US" sz="3195" dirty="0" smtClean="0">
                <a:solidFill>
                  <a:srgbClr val="447B9C"/>
                </a:solidFill>
                <a:latin typeface="Poppins Light Bold"/>
              </a:rPr>
              <a:t>index.</a:t>
            </a:r>
          </a:p>
          <a:p>
            <a:pPr marL="689901" lvl="1" indent="-344950">
              <a:lnSpc>
                <a:spcPts val="5751"/>
              </a:lnSpc>
              <a:buFont typeface="Arial"/>
              <a:buChar char="•"/>
            </a:pPr>
            <a:r>
              <a:rPr lang="en-US" sz="3195" dirty="0" err="1">
                <a:solidFill>
                  <a:srgbClr val="447B9C"/>
                </a:solidFill>
                <a:latin typeface="Poppins Light Bold"/>
              </a:rPr>
              <a:t>git</a:t>
            </a:r>
            <a:r>
              <a:rPr lang="en-US" sz="3195" dirty="0">
                <a:solidFill>
                  <a:srgbClr val="447B9C"/>
                </a:solidFill>
                <a:latin typeface="Poppins Light Bold"/>
              </a:rPr>
              <a:t> commit -m "comment" - commits changes to a repository with a comment</a:t>
            </a:r>
            <a:r>
              <a:rPr lang="en-US" sz="3195" dirty="0" smtClean="0">
                <a:solidFill>
                  <a:srgbClr val="447B9C"/>
                </a:solidFill>
                <a:latin typeface="Poppins Light Bold"/>
              </a:rPr>
              <a:t>.</a:t>
            </a:r>
          </a:p>
          <a:p>
            <a:pPr marL="689901" lvl="1" indent="-344950">
              <a:lnSpc>
                <a:spcPts val="5751"/>
              </a:lnSpc>
              <a:buFont typeface="Arial"/>
              <a:buChar char="•"/>
            </a:pPr>
            <a:r>
              <a:rPr lang="en-US" sz="3195" dirty="0" err="1">
                <a:solidFill>
                  <a:srgbClr val="447B9C"/>
                </a:solidFill>
                <a:latin typeface="Poppins Light Bold"/>
              </a:rPr>
              <a:t>git</a:t>
            </a:r>
            <a:r>
              <a:rPr lang="en-US" sz="3195" dirty="0">
                <a:solidFill>
                  <a:srgbClr val="447B9C"/>
                </a:solidFill>
                <a:latin typeface="Poppins Light Bold"/>
              </a:rPr>
              <a:t> push - sends changes to a remote repository.</a:t>
            </a:r>
            <a:endParaRPr lang="en-US" sz="3195" dirty="0" smtClean="0">
              <a:solidFill>
                <a:srgbClr val="447B9C"/>
              </a:solidFill>
              <a:latin typeface="Poppins Light Bold"/>
            </a:endParaRPr>
          </a:p>
        </p:txBody>
      </p:sp>
      <p:pic>
        <p:nvPicPr>
          <p:cNvPr id="6" name="Picture 4" descr="Git / Github #4 Git의 동작 원리"/>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97989" l="1437" r="89943"/>
                    </a14:imgEffect>
                  </a14:imgLayer>
                </a14:imgProps>
              </a:ext>
              <a:ext uri="{28A0092B-C50C-407E-A947-70E740481C1C}">
                <a14:useLocalDpi xmlns:a14="http://schemas.microsoft.com/office/drawing/2010/main" val="0"/>
              </a:ext>
            </a:extLst>
          </a:blip>
          <a:srcRect/>
          <a:stretch>
            <a:fillRect/>
          </a:stretch>
        </p:blipFill>
        <p:spPr bwMode="auto">
          <a:xfrm>
            <a:off x="13356384" y="1193021"/>
            <a:ext cx="2347943" cy="23479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GitHub - Wikipedia"/>
          <p:cNvPicPr>
            <a:picLocks noChangeAspect="1" noChangeArrowheads="1"/>
          </p:cNvPicPr>
          <p:nvPr/>
        </p:nvPicPr>
        <p:blipFill rotWithShape="1">
          <a:blip r:embed="rId6">
            <a:extLst>
              <a:ext uri="{28A0092B-C50C-407E-A947-70E740481C1C}">
                <a14:useLocalDpi xmlns:a14="http://schemas.microsoft.com/office/drawing/2010/main" val="0"/>
              </a:ext>
            </a:extLst>
          </a:blip>
          <a:srcRect l="47273" t="9394" b="8788"/>
          <a:stretch/>
        </p:blipFill>
        <p:spPr bwMode="auto">
          <a:xfrm>
            <a:off x="0" y="0"/>
            <a:ext cx="6629400" cy="1028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06476" y="5394470"/>
            <a:ext cx="4461861" cy="0"/>
          </a:xfrm>
          <a:prstGeom prst="line">
            <a:avLst/>
          </a:prstGeom>
          <a:ln w="38100" cap="flat">
            <a:solidFill>
              <a:srgbClr val="FFFFFF"/>
            </a:solidFill>
            <a:prstDash val="solid"/>
            <a:headEnd type="none" w="sm" len="sm"/>
            <a:tailEnd type="none" w="sm" len="sm"/>
          </a:ln>
        </p:spPr>
      </p:sp>
      <p:sp>
        <p:nvSpPr>
          <p:cNvPr id="3" name="Freeform 3"/>
          <p:cNvSpPr/>
          <p:nvPr/>
        </p:nvSpPr>
        <p:spPr>
          <a:xfrm>
            <a:off x="2329988" y="4969073"/>
            <a:ext cx="850795" cy="850795"/>
          </a:xfrm>
          <a:custGeom>
            <a:avLst/>
            <a:gdLst/>
            <a:ahLst/>
            <a:cxnLst/>
            <a:rect l="l" t="t" r="r" b="b"/>
            <a:pathLst>
              <a:path w="850795" h="850795">
                <a:moveTo>
                  <a:pt x="0" y="0"/>
                </a:moveTo>
                <a:lnTo>
                  <a:pt x="850795" y="0"/>
                </a:lnTo>
                <a:lnTo>
                  <a:pt x="850795" y="850794"/>
                </a:lnTo>
                <a:lnTo>
                  <a:pt x="0" y="85079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TextBox 4"/>
          <p:cNvSpPr txBox="1"/>
          <p:nvPr/>
        </p:nvSpPr>
        <p:spPr>
          <a:xfrm>
            <a:off x="1219200" y="1284514"/>
            <a:ext cx="8630247" cy="884858"/>
          </a:xfrm>
          <a:prstGeom prst="rect">
            <a:avLst/>
          </a:prstGeom>
        </p:spPr>
        <p:txBody>
          <a:bodyPr wrap="square" lIns="0" tIns="0" rIns="0" bIns="0" rtlCol="0" anchor="t">
            <a:spAutoFit/>
          </a:bodyPr>
          <a:lstStyle/>
          <a:p>
            <a:pPr>
              <a:lnSpc>
                <a:spcPts val="6877"/>
              </a:lnSpc>
            </a:pPr>
            <a:r>
              <a:rPr lang="en-US" sz="6000" dirty="0" smtClean="0">
                <a:solidFill>
                  <a:srgbClr val="1F4F74"/>
                </a:solidFill>
                <a:latin typeface="Poppins Bold"/>
              </a:rPr>
              <a:t>About commits</a:t>
            </a:r>
            <a:endParaRPr lang="en-US" sz="6000" dirty="0">
              <a:solidFill>
                <a:srgbClr val="1F4F74"/>
              </a:solidFill>
              <a:latin typeface="Poppins Bold"/>
            </a:endParaRPr>
          </a:p>
        </p:txBody>
      </p:sp>
      <p:sp>
        <p:nvSpPr>
          <p:cNvPr id="6" name="TextBox 2"/>
          <p:cNvSpPr txBox="1"/>
          <p:nvPr/>
        </p:nvSpPr>
        <p:spPr>
          <a:xfrm>
            <a:off x="1110343" y="2935883"/>
            <a:ext cx="14361593" cy="5027017"/>
          </a:xfrm>
          <a:prstGeom prst="rect">
            <a:avLst/>
          </a:prstGeom>
          <a:ln>
            <a:noFill/>
          </a:ln>
        </p:spPr>
        <p:txBody>
          <a:bodyPr lIns="0" tIns="0" rIns="0" bIns="0" rtlCol="0" anchor="t">
            <a:spAutoFit/>
          </a:bodyPr>
          <a:lstStyle/>
          <a:p>
            <a:pPr algn="just">
              <a:lnSpc>
                <a:spcPts val="5563"/>
              </a:lnSpc>
            </a:pPr>
            <a:r>
              <a:rPr lang="en-US" sz="4000" dirty="0">
                <a:solidFill>
                  <a:srgbClr val="447B9C"/>
                </a:solidFill>
                <a:latin typeface="Poppins Bold Bold"/>
              </a:rPr>
              <a:t>Similar to saving a file that's been edited, a commit records changes to one or more files in your branch. </a:t>
            </a:r>
            <a:r>
              <a:rPr lang="en-US" sz="4000" dirty="0" err="1">
                <a:solidFill>
                  <a:srgbClr val="447B9C"/>
                </a:solidFill>
                <a:latin typeface="Poppins Bold Bold"/>
              </a:rPr>
              <a:t>Git</a:t>
            </a:r>
            <a:r>
              <a:rPr lang="en-US" sz="4000" dirty="0">
                <a:solidFill>
                  <a:srgbClr val="447B9C"/>
                </a:solidFill>
                <a:latin typeface="Poppins Bold Bold"/>
              </a:rPr>
              <a:t> assigns each commit a unique ID, called a SHA or hash, that identifies</a:t>
            </a:r>
            <a:r>
              <a:rPr lang="en-US" sz="4000" dirty="0" smtClean="0">
                <a:solidFill>
                  <a:srgbClr val="447B9C"/>
                </a:solidFill>
                <a:latin typeface="Poppins Bold Bold"/>
              </a:rPr>
              <a:t>:</a:t>
            </a:r>
          </a:p>
          <a:p>
            <a:pPr indent="457200" algn="just">
              <a:lnSpc>
                <a:spcPts val="5563"/>
              </a:lnSpc>
            </a:pPr>
            <a:endParaRPr lang="en-US" sz="4000" dirty="0">
              <a:solidFill>
                <a:srgbClr val="447B9C"/>
              </a:solidFill>
              <a:latin typeface="Poppins Bold Bold"/>
            </a:endParaRPr>
          </a:p>
          <a:p>
            <a:pPr marL="571500" indent="457200" algn="just">
              <a:lnSpc>
                <a:spcPts val="5563"/>
              </a:lnSpc>
              <a:buFont typeface="Arial" panose="020B0604020202020204" pitchFamily="34" charset="0"/>
              <a:buChar char="•"/>
            </a:pPr>
            <a:r>
              <a:rPr lang="en-US" sz="4000" dirty="0" err="1">
                <a:solidFill>
                  <a:srgbClr val="447B9C"/>
                </a:solidFill>
                <a:latin typeface="Poppins Bold Bold"/>
              </a:rPr>
              <a:t>t</a:t>
            </a:r>
            <a:r>
              <a:rPr lang="ru-RU" sz="4000" dirty="0" err="1">
                <a:solidFill>
                  <a:srgbClr val="447B9C"/>
                </a:solidFill>
                <a:latin typeface="Poppins Bold Bold"/>
              </a:rPr>
              <a:t>he</a:t>
            </a:r>
            <a:r>
              <a:rPr lang="ru-RU" sz="4000" dirty="0">
                <a:solidFill>
                  <a:srgbClr val="447B9C"/>
                </a:solidFill>
                <a:latin typeface="Poppins Bold Bold"/>
              </a:rPr>
              <a:t> </a:t>
            </a:r>
            <a:r>
              <a:rPr lang="ru-RU" sz="4000" dirty="0" err="1">
                <a:solidFill>
                  <a:srgbClr val="447B9C"/>
                </a:solidFill>
                <a:latin typeface="Poppins Bold Bold"/>
              </a:rPr>
              <a:t>specific</a:t>
            </a:r>
            <a:r>
              <a:rPr lang="ru-RU" sz="4000" dirty="0">
                <a:solidFill>
                  <a:srgbClr val="447B9C"/>
                </a:solidFill>
                <a:latin typeface="Poppins Bold Bold"/>
              </a:rPr>
              <a:t> </a:t>
            </a:r>
            <a:r>
              <a:rPr lang="ru-RU" sz="4000" dirty="0" err="1">
                <a:solidFill>
                  <a:srgbClr val="447B9C"/>
                </a:solidFill>
                <a:latin typeface="Poppins Bold Bold"/>
              </a:rPr>
              <a:t>changes</a:t>
            </a:r>
            <a:r>
              <a:rPr lang="en-US" sz="4000" dirty="0">
                <a:solidFill>
                  <a:srgbClr val="447B9C"/>
                </a:solidFill>
                <a:latin typeface="Poppins Bold Bold"/>
              </a:rPr>
              <a:t>;</a:t>
            </a:r>
          </a:p>
          <a:p>
            <a:pPr marL="571500" lvl="0" indent="457200" algn="just">
              <a:lnSpc>
                <a:spcPts val="5563"/>
              </a:lnSpc>
              <a:buFont typeface="Arial" panose="020B0604020202020204" pitchFamily="34" charset="0"/>
              <a:buChar char="•"/>
            </a:pPr>
            <a:r>
              <a:rPr lang="en-US" sz="4000" dirty="0" err="1">
                <a:solidFill>
                  <a:srgbClr val="447B9C"/>
                </a:solidFill>
                <a:latin typeface="Poppins Bold Bold"/>
              </a:rPr>
              <a:t>w</a:t>
            </a:r>
            <a:r>
              <a:rPr lang="ru-RU" sz="4000" dirty="0" err="1">
                <a:solidFill>
                  <a:srgbClr val="447B9C"/>
                </a:solidFill>
                <a:latin typeface="Poppins Bold Bold"/>
              </a:rPr>
              <a:t>hen</a:t>
            </a:r>
            <a:r>
              <a:rPr lang="ru-RU" sz="4000" dirty="0">
                <a:solidFill>
                  <a:srgbClr val="447B9C"/>
                </a:solidFill>
                <a:latin typeface="Poppins Bold Bold"/>
              </a:rPr>
              <a:t> </a:t>
            </a:r>
            <a:r>
              <a:rPr lang="ru-RU" sz="4000" dirty="0" err="1">
                <a:solidFill>
                  <a:srgbClr val="447B9C"/>
                </a:solidFill>
                <a:latin typeface="Poppins Bold Bold"/>
              </a:rPr>
              <a:t>the</a:t>
            </a:r>
            <a:r>
              <a:rPr lang="ru-RU" sz="4000" dirty="0">
                <a:solidFill>
                  <a:srgbClr val="447B9C"/>
                </a:solidFill>
                <a:latin typeface="Poppins Bold Bold"/>
              </a:rPr>
              <a:t> </a:t>
            </a:r>
            <a:r>
              <a:rPr lang="ru-RU" sz="4000" dirty="0" err="1">
                <a:solidFill>
                  <a:srgbClr val="447B9C"/>
                </a:solidFill>
                <a:latin typeface="Poppins Bold Bold"/>
              </a:rPr>
              <a:t>changes</a:t>
            </a:r>
            <a:r>
              <a:rPr lang="ru-RU" sz="4000" dirty="0">
                <a:solidFill>
                  <a:srgbClr val="447B9C"/>
                </a:solidFill>
                <a:latin typeface="Poppins Bold Bold"/>
              </a:rPr>
              <a:t> </a:t>
            </a:r>
            <a:r>
              <a:rPr lang="ru-RU" sz="4000" dirty="0" err="1">
                <a:solidFill>
                  <a:srgbClr val="447B9C"/>
                </a:solidFill>
                <a:latin typeface="Poppins Bold Bold"/>
              </a:rPr>
              <a:t>were</a:t>
            </a:r>
            <a:r>
              <a:rPr lang="ru-RU" sz="4000" dirty="0">
                <a:solidFill>
                  <a:srgbClr val="447B9C"/>
                </a:solidFill>
                <a:latin typeface="Poppins Bold Bold"/>
              </a:rPr>
              <a:t> </a:t>
            </a:r>
            <a:r>
              <a:rPr lang="ru-RU" sz="4000" dirty="0" err="1">
                <a:solidFill>
                  <a:srgbClr val="447B9C"/>
                </a:solidFill>
                <a:latin typeface="Poppins Bold Bold"/>
              </a:rPr>
              <a:t>made</a:t>
            </a:r>
            <a:r>
              <a:rPr lang="en-US" sz="4000" dirty="0">
                <a:solidFill>
                  <a:srgbClr val="447B9C"/>
                </a:solidFill>
                <a:latin typeface="Poppins Bold Bold"/>
              </a:rPr>
              <a:t>;</a:t>
            </a:r>
            <a:endParaRPr lang="ru-RU" sz="4000" dirty="0">
              <a:solidFill>
                <a:srgbClr val="447B9C"/>
              </a:solidFill>
              <a:latin typeface="Poppins Bold Bold"/>
            </a:endParaRPr>
          </a:p>
          <a:p>
            <a:pPr marL="571500" lvl="0" indent="457200" algn="just">
              <a:lnSpc>
                <a:spcPts val="5563"/>
              </a:lnSpc>
              <a:buFont typeface="Arial" panose="020B0604020202020204" pitchFamily="34" charset="0"/>
              <a:buChar char="•"/>
            </a:pPr>
            <a:r>
              <a:rPr lang="en-US" sz="4000" dirty="0" err="1">
                <a:solidFill>
                  <a:srgbClr val="447B9C"/>
                </a:solidFill>
                <a:latin typeface="Poppins Bold Bold"/>
              </a:rPr>
              <a:t>w</a:t>
            </a:r>
            <a:r>
              <a:rPr lang="ru-RU" sz="4000" dirty="0" err="1">
                <a:solidFill>
                  <a:srgbClr val="447B9C"/>
                </a:solidFill>
                <a:latin typeface="Poppins Bold Bold"/>
              </a:rPr>
              <a:t>ho</a:t>
            </a:r>
            <a:r>
              <a:rPr lang="ru-RU" sz="4000" dirty="0">
                <a:solidFill>
                  <a:srgbClr val="447B9C"/>
                </a:solidFill>
                <a:latin typeface="Poppins Bold Bold"/>
              </a:rPr>
              <a:t> </a:t>
            </a:r>
            <a:r>
              <a:rPr lang="ru-RU" sz="4000" dirty="0" err="1">
                <a:solidFill>
                  <a:srgbClr val="447B9C"/>
                </a:solidFill>
                <a:latin typeface="Poppins Bold Bold"/>
              </a:rPr>
              <a:t>created</a:t>
            </a:r>
            <a:r>
              <a:rPr lang="ru-RU" sz="4000" dirty="0">
                <a:solidFill>
                  <a:srgbClr val="447B9C"/>
                </a:solidFill>
                <a:latin typeface="Poppins Bold Bold"/>
              </a:rPr>
              <a:t> </a:t>
            </a:r>
            <a:r>
              <a:rPr lang="ru-RU" sz="4000" dirty="0" err="1">
                <a:solidFill>
                  <a:srgbClr val="447B9C"/>
                </a:solidFill>
                <a:latin typeface="Poppins Bold Bold"/>
              </a:rPr>
              <a:t>the</a:t>
            </a:r>
            <a:r>
              <a:rPr lang="ru-RU" sz="4000" dirty="0">
                <a:solidFill>
                  <a:srgbClr val="447B9C"/>
                </a:solidFill>
                <a:latin typeface="Poppins Bold Bold"/>
              </a:rPr>
              <a:t> </a:t>
            </a:r>
            <a:r>
              <a:rPr lang="ru-RU" sz="4000" dirty="0" err="1">
                <a:solidFill>
                  <a:srgbClr val="447B9C"/>
                </a:solidFill>
                <a:latin typeface="Poppins Bold Bold"/>
              </a:rPr>
              <a:t>changes</a:t>
            </a:r>
            <a:r>
              <a:rPr lang="en-US" sz="4000" dirty="0">
                <a:solidFill>
                  <a:srgbClr val="447B9C"/>
                </a:solidFill>
                <a:latin typeface="Poppins Bold Bold"/>
              </a:rPr>
              <a:t>.</a:t>
            </a:r>
            <a:endParaRPr lang="ru-RU" sz="4000" dirty="0">
              <a:solidFill>
                <a:srgbClr val="447B9C"/>
              </a:solidFill>
              <a:latin typeface="Poppins Bold Bold"/>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06400" y="5449391"/>
            <a:ext cx="4142014" cy="4142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11006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2329988" y="4969073"/>
            <a:ext cx="850795" cy="850795"/>
          </a:xfrm>
          <a:custGeom>
            <a:avLst/>
            <a:gdLst/>
            <a:ahLst/>
            <a:cxnLst/>
            <a:rect l="l" t="t" r="r" b="b"/>
            <a:pathLst>
              <a:path w="850795" h="850795">
                <a:moveTo>
                  <a:pt x="0" y="0"/>
                </a:moveTo>
                <a:lnTo>
                  <a:pt x="850795" y="0"/>
                </a:lnTo>
                <a:lnTo>
                  <a:pt x="850795" y="850794"/>
                </a:lnTo>
                <a:lnTo>
                  <a:pt x="0" y="85079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TextBox 4"/>
          <p:cNvSpPr txBox="1"/>
          <p:nvPr/>
        </p:nvSpPr>
        <p:spPr>
          <a:xfrm>
            <a:off x="1219200" y="1284514"/>
            <a:ext cx="11658600" cy="884858"/>
          </a:xfrm>
          <a:prstGeom prst="rect">
            <a:avLst/>
          </a:prstGeom>
        </p:spPr>
        <p:txBody>
          <a:bodyPr wrap="square" lIns="0" tIns="0" rIns="0" bIns="0" rtlCol="0" anchor="t">
            <a:spAutoFit/>
          </a:bodyPr>
          <a:lstStyle/>
          <a:p>
            <a:pPr>
              <a:lnSpc>
                <a:spcPts val="6877"/>
              </a:lnSpc>
            </a:pPr>
            <a:r>
              <a:rPr lang="en-US" sz="6000" dirty="0">
                <a:solidFill>
                  <a:srgbClr val="1F4F74"/>
                </a:solidFill>
                <a:latin typeface="Poppins Bold"/>
              </a:rPr>
              <a:t>How </a:t>
            </a:r>
            <a:r>
              <a:rPr lang="en-US" sz="6000" dirty="0" err="1">
                <a:solidFill>
                  <a:srgbClr val="1F4F74"/>
                </a:solidFill>
                <a:latin typeface="Poppins Bold"/>
              </a:rPr>
              <a:t>Git</a:t>
            </a:r>
            <a:r>
              <a:rPr lang="en-US" sz="6000" dirty="0">
                <a:solidFill>
                  <a:srgbClr val="1F4F74"/>
                </a:solidFill>
                <a:latin typeface="Poppins Bold"/>
              </a:rPr>
              <a:t> Commit Works</a:t>
            </a:r>
          </a:p>
        </p:txBody>
      </p:sp>
      <p:sp>
        <p:nvSpPr>
          <p:cNvPr id="6" name="TextBox 2"/>
          <p:cNvSpPr txBox="1"/>
          <p:nvPr/>
        </p:nvSpPr>
        <p:spPr>
          <a:xfrm>
            <a:off x="1110343" y="2935883"/>
            <a:ext cx="14361593" cy="1388201"/>
          </a:xfrm>
          <a:prstGeom prst="rect">
            <a:avLst/>
          </a:prstGeom>
          <a:ln>
            <a:noFill/>
          </a:ln>
        </p:spPr>
        <p:txBody>
          <a:bodyPr lIns="0" tIns="0" rIns="0" bIns="0" rtlCol="0" anchor="t">
            <a:spAutoFit/>
          </a:bodyPr>
          <a:lstStyle/>
          <a:p>
            <a:pPr algn="just">
              <a:lnSpc>
                <a:spcPts val="5563"/>
              </a:lnSpc>
            </a:pPr>
            <a:r>
              <a:rPr lang="en-US" sz="4000" dirty="0">
                <a:solidFill>
                  <a:srgbClr val="447B9C"/>
                </a:solidFill>
                <a:latin typeface="Poppins Bold Bold"/>
              </a:rPr>
              <a:t>Commits are the building blocks of "save points" within </a:t>
            </a:r>
            <a:r>
              <a:rPr lang="en-US" sz="4000" dirty="0" err="1">
                <a:solidFill>
                  <a:srgbClr val="447B9C"/>
                </a:solidFill>
                <a:latin typeface="Poppins Bold Bold"/>
              </a:rPr>
              <a:t>Git's</a:t>
            </a:r>
            <a:r>
              <a:rPr lang="en-US" sz="4000" dirty="0">
                <a:solidFill>
                  <a:srgbClr val="447B9C"/>
                </a:solidFill>
                <a:latin typeface="Poppins Bold Bold"/>
              </a:rPr>
              <a:t> version control.</a:t>
            </a:r>
            <a:endParaRPr lang="ru-RU" sz="4000" dirty="0">
              <a:solidFill>
                <a:srgbClr val="447B9C"/>
              </a:solidFill>
              <a:latin typeface="Poppins Bold Bold"/>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343" y="4969073"/>
            <a:ext cx="16035346" cy="1167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00336" y="6819900"/>
            <a:ext cx="27432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06046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838200" y="1409700"/>
            <a:ext cx="6781799" cy="977191"/>
          </a:xfrm>
          <a:prstGeom prst="rect">
            <a:avLst/>
          </a:prstGeom>
        </p:spPr>
        <p:txBody>
          <a:bodyPr wrap="square">
            <a:spAutoFit/>
          </a:bodyPr>
          <a:lstStyle/>
          <a:p>
            <a:pPr>
              <a:lnSpc>
                <a:spcPts val="6877"/>
              </a:lnSpc>
            </a:pPr>
            <a:r>
              <a:rPr lang="en-US" sz="6000" dirty="0" err="1" smtClean="0">
                <a:solidFill>
                  <a:srgbClr val="1F4F74"/>
                </a:solidFill>
                <a:latin typeface="Poppins Bold"/>
              </a:rPr>
              <a:t>Git</a:t>
            </a:r>
            <a:r>
              <a:rPr lang="en-US" sz="6000" dirty="0" smtClean="0">
                <a:solidFill>
                  <a:srgbClr val="1F4F74"/>
                </a:solidFill>
                <a:latin typeface="Poppins Bold"/>
              </a:rPr>
              <a:t> or GitHub</a:t>
            </a:r>
            <a:r>
              <a:rPr lang="en-US" sz="6000" dirty="0">
                <a:solidFill>
                  <a:srgbClr val="1F4F74"/>
                </a:solidFill>
                <a:latin typeface="Poppins Bold"/>
              </a:rPr>
              <a:t>?</a:t>
            </a:r>
            <a:endParaRPr lang="ru-RU" sz="6000" dirty="0">
              <a:solidFill>
                <a:srgbClr val="1F4F74"/>
              </a:solidFill>
              <a:latin typeface="Poppins Bold"/>
            </a:endParaRPr>
          </a:p>
        </p:txBody>
      </p:sp>
      <p:sp>
        <p:nvSpPr>
          <p:cNvPr id="4" name="Прямоугольник 3"/>
          <p:cNvSpPr/>
          <p:nvPr/>
        </p:nvSpPr>
        <p:spPr>
          <a:xfrm>
            <a:off x="838200" y="5789355"/>
            <a:ext cx="6531430" cy="2554545"/>
          </a:xfrm>
          <a:prstGeom prst="rect">
            <a:avLst/>
          </a:prstGeom>
        </p:spPr>
        <p:txBody>
          <a:bodyPr wrap="square">
            <a:spAutoFit/>
          </a:bodyPr>
          <a:lstStyle/>
          <a:p>
            <a:pPr algn="just"/>
            <a:r>
              <a:rPr lang="en-US" sz="4000" dirty="0" err="1">
                <a:solidFill>
                  <a:srgbClr val="447B9C"/>
                </a:solidFill>
                <a:latin typeface="Poppins Bold Bold"/>
              </a:rPr>
              <a:t>Git</a:t>
            </a:r>
            <a:r>
              <a:rPr lang="en-US" sz="4000" dirty="0">
                <a:solidFill>
                  <a:srgbClr val="447B9C"/>
                </a:solidFill>
                <a:latin typeface="Poppins Bold Bold"/>
              </a:rPr>
              <a:t> is a version control system that allows you to manage changes to your code. </a:t>
            </a:r>
            <a:endParaRPr lang="en-US" sz="4000" dirty="0" smtClean="0">
              <a:solidFill>
                <a:srgbClr val="447B9C"/>
              </a:solidFill>
              <a:latin typeface="Poppins Bold Bold"/>
            </a:endParaRPr>
          </a:p>
        </p:txBody>
      </p:sp>
      <p:sp>
        <p:nvSpPr>
          <p:cNvPr id="6" name="Прямоугольник 5"/>
          <p:cNvSpPr/>
          <p:nvPr/>
        </p:nvSpPr>
        <p:spPr>
          <a:xfrm>
            <a:off x="9982200" y="5789355"/>
            <a:ext cx="6659563" cy="1938992"/>
          </a:xfrm>
          <a:prstGeom prst="rect">
            <a:avLst/>
          </a:prstGeom>
        </p:spPr>
        <p:txBody>
          <a:bodyPr wrap="square">
            <a:spAutoFit/>
          </a:bodyPr>
          <a:lstStyle/>
          <a:p>
            <a:pPr algn="just"/>
            <a:r>
              <a:rPr lang="en-US" sz="4000" dirty="0">
                <a:solidFill>
                  <a:srgbClr val="447B9C"/>
                </a:solidFill>
                <a:latin typeface="Poppins Bold Bold"/>
              </a:rPr>
              <a:t>GitHub is a web service that uses </a:t>
            </a:r>
            <a:r>
              <a:rPr lang="en-US" sz="4000" dirty="0" err="1">
                <a:solidFill>
                  <a:srgbClr val="447B9C"/>
                </a:solidFill>
                <a:latin typeface="Poppins Bold Bold"/>
              </a:rPr>
              <a:t>Git</a:t>
            </a:r>
            <a:r>
              <a:rPr lang="en-US" sz="4000" dirty="0">
                <a:solidFill>
                  <a:srgbClr val="447B9C"/>
                </a:solidFill>
                <a:latin typeface="Poppins Bold Bold"/>
              </a:rPr>
              <a:t> to store and manage projects online. </a:t>
            </a:r>
            <a:endParaRPr lang="ru-RU" sz="4000" dirty="0">
              <a:solidFill>
                <a:srgbClr val="447B9C"/>
              </a:solidFill>
              <a:latin typeface="Poppins Bold Bold"/>
            </a:endParaRPr>
          </a:p>
        </p:txBody>
      </p:sp>
      <p:pic>
        <p:nvPicPr>
          <p:cNvPr id="7" name="Picture 4" descr="Git / Github #4 Git의 동작 원리"/>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7989" l="1437" r="89943"/>
                    </a14:imgEffect>
                  </a14:imgLayer>
                </a14:imgProps>
              </a:ext>
              <a:ext uri="{28A0092B-C50C-407E-A947-70E740481C1C}">
                <a14:useLocalDpi xmlns:a14="http://schemas.microsoft.com/office/drawing/2010/main" val="0"/>
              </a:ext>
            </a:extLst>
          </a:blip>
          <a:srcRect/>
          <a:stretch>
            <a:fillRect/>
          </a:stretch>
        </p:blipFill>
        <p:spPr bwMode="auto">
          <a:xfrm>
            <a:off x="2514600" y="2743200"/>
            <a:ext cx="33147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GitHub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3400" y="2743200"/>
            <a:ext cx="2667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1079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354</Words>
  <Application>Microsoft Office PowerPoint</Application>
  <PresentationFormat>Произвольный</PresentationFormat>
  <Paragraphs>50</Paragraphs>
  <Slides>18</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18</vt:i4>
      </vt:variant>
    </vt:vector>
  </HeadingPairs>
  <TitlesOfParts>
    <vt:vector size="25" baseType="lpstr">
      <vt:lpstr>Arial</vt:lpstr>
      <vt:lpstr>Poppins Bold</vt:lpstr>
      <vt:lpstr>Poppins Light</vt:lpstr>
      <vt:lpstr>Calibri</vt:lpstr>
      <vt:lpstr>Poppins Light Bold</vt:lpstr>
      <vt:lpstr>Poppins Bold Bold</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Валерия Балджи</dc:creator>
  <cp:lastModifiedBy>Валерия Балджи</cp:lastModifiedBy>
  <cp:revision>12</cp:revision>
  <dcterms:created xsi:type="dcterms:W3CDTF">2006-08-16T00:00:00Z</dcterms:created>
  <dcterms:modified xsi:type="dcterms:W3CDTF">2024-02-02T15:09:25Z</dcterms:modified>
  <dc:identifier>DAF7evL2RUg</dc:identifier>
</cp:coreProperties>
</file>